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6"/>
  </p:notesMasterIdLst>
  <p:handoutMasterIdLst>
    <p:handoutMasterId r:id="rId27"/>
  </p:handoutMasterIdLst>
  <p:sldIdLst>
    <p:sldId id="296" r:id="rId5"/>
    <p:sldId id="297" r:id="rId6"/>
    <p:sldId id="286" r:id="rId7"/>
    <p:sldId id="285" r:id="rId8"/>
    <p:sldId id="263" r:id="rId9"/>
    <p:sldId id="279" r:id="rId10"/>
    <p:sldId id="265" r:id="rId11"/>
    <p:sldId id="262" r:id="rId12"/>
    <p:sldId id="280" r:id="rId13"/>
    <p:sldId id="299" r:id="rId14"/>
    <p:sldId id="300" r:id="rId15"/>
    <p:sldId id="301" r:id="rId16"/>
    <p:sldId id="302" r:id="rId17"/>
    <p:sldId id="278" r:id="rId18"/>
    <p:sldId id="303" r:id="rId19"/>
    <p:sldId id="267" r:id="rId20"/>
    <p:sldId id="304" r:id="rId21"/>
    <p:sldId id="307" r:id="rId22"/>
    <p:sldId id="305" r:id="rId23"/>
    <p:sldId id="306" r:id="rId24"/>
    <p:sldId id="28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2C5FC"/>
    <a:srgbClr val="CCEBF8"/>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E3FDE45-AF77-4B5C-9715-49D594BDF05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88" autoAdjust="0"/>
    <p:restoredTop sz="87887" autoAdjust="0"/>
  </p:normalViewPr>
  <p:slideViewPr>
    <p:cSldViewPr snapToGrid="0" showGuides="1">
      <p:cViewPr varScale="1">
        <p:scale>
          <a:sx n="98" d="100"/>
          <a:sy n="98" d="100"/>
        </p:scale>
        <p:origin x="228" y="7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5" qsCatId="simple" csTypeId="urn:microsoft.com/office/officeart/2005/8/colors/accent1_2" csCatId="accent1" phldr="1"/>
      <dgm:spPr/>
      <dgm:t>
        <a:bodyPr/>
        <a:lstStyle/>
        <a:p>
          <a:endParaRPr lang="en-US"/>
        </a:p>
      </dgm:t>
    </dgm:pt>
    <dgm:pt modelId="{A8C03FBB-4A75-4460-AEA6-DEAEB9C61496}">
      <dgm:prSet phldrT="[Text]" phldr="0"/>
      <dgm:spPr/>
      <dgm:t>
        <a:bodyPr/>
        <a:lstStyle/>
        <a:p>
          <a:pPr>
            <a:defRPr b="1"/>
          </a:pPr>
          <a:r>
            <a:rPr lang="en-US" dirty="0">
              <a:solidFill>
                <a:schemeClr val="accent2">
                  <a:lumMod val="25000"/>
                </a:schemeClr>
              </a:solidFill>
              <a:latin typeface="+mn-lt"/>
            </a:rPr>
            <a:t>SGD</a:t>
          </a:r>
        </a:p>
      </dgm:t>
    </dgm:pt>
    <dgm:pt modelId="{4E972F7F-4B1B-47AA-A25B-1FFC561F1C76}" type="parTrans" cxnId="{D3D81948-D963-4D1E-AE16-9705EAF510FC}">
      <dgm:prSet/>
      <dgm:spPr/>
      <dgm:t>
        <a:bodyPr/>
        <a:lstStyle/>
        <a:p>
          <a:endParaRPr lang="en-US">
            <a:latin typeface="+mn-lt"/>
          </a:endParaRPr>
        </a:p>
      </dgm:t>
    </dgm:pt>
    <dgm:pt modelId="{67361508-930A-4A23-8CFC-BB56DA645C3C}" type="sibTrans" cxnId="{D3D81948-D963-4D1E-AE16-9705EAF510FC}">
      <dgm:prSet/>
      <dgm:spPr/>
      <dgm:t>
        <a:bodyPr/>
        <a:lstStyle/>
        <a:p>
          <a:endParaRPr lang="en-US">
            <a:latin typeface="+mn-lt"/>
          </a:endParaRPr>
        </a:p>
      </dgm:t>
    </dgm:pt>
    <dgm:pt modelId="{5E71F362-34DF-4EEC-92A3-0EFE450E05E4}">
      <dgm:prSet phldrT="[Text]" phldr="0" custT="1"/>
      <dgm:spPr>
        <a:solidFill>
          <a:schemeClr val="accent3">
            <a:alpha val="90000"/>
          </a:schemeClr>
        </a:solidFill>
      </dgm:spPr>
      <dgm:t>
        <a:bodyPr/>
        <a:lstStyle/>
        <a:p>
          <a:pPr algn="ctr"/>
          <a:r>
            <a:rPr lang="en-US" sz="1800" dirty="0">
              <a:solidFill>
                <a:schemeClr val="accent2">
                  <a:lumMod val="25000"/>
                </a:schemeClr>
              </a:solidFill>
              <a:latin typeface="+mn-lt"/>
            </a:rPr>
            <a:t>Stochastic Gradient Descent</a:t>
          </a:r>
        </a:p>
      </dgm:t>
    </dgm:pt>
    <dgm:pt modelId="{8E5EE4D1-908E-455C-B8B3-281AD42DEC9A}" type="parTrans" cxnId="{B99CA6C9-28D1-4DDB-B8EC-AED73AD115CA}">
      <dgm:prSet/>
      <dgm:spPr/>
      <dgm:t>
        <a:bodyPr/>
        <a:lstStyle/>
        <a:p>
          <a:endParaRPr lang="en-US">
            <a:latin typeface="+mn-lt"/>
          </a:endParaRPr>
        </a:p>
      </dgm:t>
    </dgm:pt>
    <dgm:pt modelId="{B208B24A-E9FD-40A9-B764-FB7C2B7ED8B9}" type="sibTrans" cxnId="{B99CA6C9-28D1-4DDB-B8EC-AED73AD115CA}">
      <dgm:prSet/>
      <dgm:spPr/>
      <dgm:t>
        <a:bodyPr/>
        <a:lstStyle/>
        <a:p>
          <a:endParaRPr lang="en-US">
            <a:latin typeface="+mn-lt"/>
          </a:endParaRPr>
        </a:p>
      </dgm:t>
    </dgm:pt>
    <dgm:pt modelId="{91969DED-4CB8-4A14-A50B-3F7B848E46B5}">
      <dgm:prSet phldrT="[Text]" phldr="0"/>
      <dgm:spPr/>
      <dgm:t>
        <a:bodyPr/>
        <a:lstStyle/>
        <a:p>
          <a:pPr>
            <a:defRPr b="1"/>
          </a:pPr>
          <a:r>
            <a:rPr lang="en-US" dirty="0">
              <a:solidFill>
                <a:schemeClr val="accent2">
                  <a:lumMod val="25000"/>
                </a:schemeClr>
              </a:solidFill>
              <a:latin typeface="+mn-lt"/>
            </a:rPr>
            <a:t>Momentum</a:t>
          </a:r>
        </a:p>
      </dgm:t>
    </dgm:pt>
    <dgm:pt modelId="{441CD73D-85E1-42A6-BCF8-362A3247E2F3}" type="parTrans" cxnId="{537F2ED0-8BD0-4AD5-B60D-89B660EDA1AC}">
      <dgm:prSet/>
      <dgm:spPr/>
      <dgm:t>
        <a:bodyPr/>
        <a:lstStyle/>
        <a:p>
          <a:endParaRPr lang="en-US">
            <a:latin typeface="+mn-lt"/>
          </a:endParaRPr>
        </a:p>
      </dgm:t>
    </dgm:pt>
    <dgm:pt modelId="{81CA8AA2-C0C3-4381-BA8B-413EDD578B83}" type="sibTrans" cxnId="{537F2ED0-8BD0-4AD5-B60D-89B660EDA1AC}">
      <dgm:prSet/>
      <dgm:spPr/>
      <dgm:t>
        <a:bodyPr/>
        <a:lstStyle/>
        <a:p>
          <a:endParaRPr lang="en-US">
            <a:latin typeface="+mn-lt"/>
          </a:endParaRPr>
        </a:p>
      </dgm:t>
    </dgm:pt>
    <dgm:pt modelId="{8A04F340-E8E1-4146-9905-E7ADCAEAABD7}">
      <dgm:prSet phldrT="[Text]" phldr="0" custT="1"/>
      <dgm:spPr>
        <a:solidFill>
          <a:schemeClr val="accent3">
            <a:alpha val="90000"/>
          </a:schemeClr>
        </a:solidFill>
      </dgm:spPr>
      <dgm:t>
        <a:bodyPr/>
        <a:lstStyle/>
        <a:p>
          <a:pPr algn="ctr"/>
          <a:r>
            <a:rPr lang="en-US" sz="1800" dirty="0">
              <a:solidFill>
                <a:schemeClr val="accent2">
                  <a:lumMod val="25000"/>
                </a:schemeClr>
              </a:solidFill>
              <a:latin typeface="+mn-lt"/>
            </a:rPr>
            <a:t>Momentum-based SGD </a:t>
          </a:r>
        </a:p>
      </dgm:t>
    </dgm:pt>
    <dgm:pt modelId="{4EBD5EC2-45ED-4ED6-8376-97D155A911AE}" type="parTrans" cxnId="{E636BFFB-0404-4D4B-B3F0-C64FDFD9DDEF}">
      <dgm:prSet/>
      <dgm:spPr/>
      <dgm:t>
        <a:bodyPr/>
        <a:lstStyle/>
        <a:p>
          <a:endParaRPr lang="en-US">
            <a:latin typeface="+mn-lt"/>
          </a:endParaRPr>
        </a:p>
      </dgm:t>
    </dgm:pt>
    <dgm:pt modelId="{F9CD2A04-6A34-4104-A971-391788B88F55}" type="sibTrans" cxnId="{E636BFFB-0404-4D4B-B3F0-C64FDFD9DDEF}">
      <dgm:prSet/>
      <dgm:spPr/>
      <dgm:t>
        <a:bodyPr/>
        <a:lstStyle/>
        <a:p>
          <a:endParaRPr lang="en-US">
            <a:latin typeface="+mn-lt"/>
          </a:endParaRPr>
        </a:p>
      </dgm:t>
    </dgm:pt>
    <dgm:pt modelId="{3CC73758-10C1-47F8-AFA7-1A986D4DDD60}">
      <dgm:prSet phldrT="[Text]" phldr="0"/>
      <dgm:spPr/>
      <dgm:t>
        <a:bodyPr/>
        <a:lstStyle/>
        <a:p>
          <a:pPr>
            <a:defRPr b="1"/>
          </a:pPr>
          <a:r>
            <a:rPr lang="en-US" dirty="0">
              <a:solidFill>
                <a:schemeClr val="accent2">
                  <a:lumMod val="25000"/>
                </a:schemeClr>
              </a:solidFill>
              <a:latin typeface="+mn-lt"/>
            </a:rPr>
            <a:t>ADAM</a:t>
          </a:r>
        </a:p>
      </dgm:t>
    </dgm:pt>
    <dgm:pt modelId="{FF6AE4B6-4A2F-49EE-9316-9AF55E77838B}" type="parTrans" cxnId="{4A69F85D-5C15-48FD-893A-B3050E1BADEB}">
      <dgm:prSet/>
      <dgm:spPr/>
      <dgm:t>
        <a:bodyPr/>
        <a:lstStyle/>
        <a:p>
          <a:endParaRPr lang="en-US">
            <a:latin typeface="+mn-lt"/>
          </a:endParaRPr>
        </a:p>
      </dgm:t>
    </dgm:pt>
    <dgm:pt modelId="{D8170BBA-6035-4773-8431-FEDD687647FF}" type="sibTrans" cxnId="{4A69F85D-5C15-48FD-893A-B3050E1BADEB}">
      <dgm:prSet/>
      <dgm:spPr/>
      <dgm:t>
        <a:bodyPr/>
        <a:lstStyle/>
        <a:p>
          <a:endParaRPr lang="en-US">
            <a:latin typeface="+mn-lt"/>
          </a:endParaRPr>
        </a:p>
      </dgm:t>
    </dgm:pt>
    <dgm:pt modelId="{FD9CA14A-483C-4869-B0C1-7C5FB7EEDBCC}">
      <dgm:prSet phldrT="[Text]" phldr="0" custT="1"/>
      <dgm:spPr>
        <a:solidFill>
          <a:schemeClr val="accent3">
            <a:alpha val="90000"/>
          </a:schemeClr>
        </a:solidFill>
      </dgm:spPr>
      <dgm:t>
        <a:bodyPr/>
        <a:lstStyle/>
        <a:p>
          <a:pPr algn="ctr"/>
          <a:r>
            <a:rPr lang="en-US" sz="1800" dirty="0">
              <a:solidFill>
                <a:schemeClr val="accent2">
                  <a:lumMod val="25000"/>
                </a:schemeClr>
              </a:solidFill>
              <a:latin typeface="+mn-lt"/>
            </a:rPr>
            <a:t>Adaptive Moment Estimation</a:t>
          </a:r>
        </a:p>
      </dgm:t>
    </dgm:pt>
    <dgm:pt modelId="{8182A92F-45BA-4CD1-8E43-0B0810A50FEB}" type="parTrans" cxnId="{5EDA943F-300F-408A-A52E-3D5140FD5C22}">
      <dgm:prSet/>
      <dgm:spPr/>
      <dgm:t>
        <a:bodyPr/>
        <a:lstStyle/>
        <a:p>
          <a:endParaRPr lang="en-US">
            <a:latin typeface="+mn-lt"/>
          </a:endParaRPr>
        </a:p>
      </dgm:t>
    </dgm:pt>
    <dgm:pt modelId="{914BB93C-EA8A-4B5B-8F06-30DA7C7F4B7B}" type="sibTrans" cxnId="{5EDA943F-300F-408A-A52E-3D5140FD5C22}">
      <dgm:prSet/>
      <dgm:spPr/>
      <dgm:t>
        <a:bodyPr/>
        <a:lstStyle/>
        <a:p>
          <a:endParaRPr lang="en-US">
            <a:latin typeface="+mn-lt"/>
          </a:endParaRPr>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3">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3"/>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3"/>
      <dgm:spPr>
        <a:noFill/>
        <a:ln w="6350" cap="flat" cmpd="sng" algn="ctr">
          <a:solidFill>
            <a:schemeClr val="accent1">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3"/>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3">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3"/>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3"/>
      <dgm:spPr>
        <a:noFill/>
        <a:ln w="6350" cap="flat" cmpd="sng" algn="ctr">
          <a:solidFill>
            <a:schemeClr val="accent1">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3"/>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3">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3"/>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3"/>
      <dgm:spPr>
        <a:noFill/>
        <a:ln w="6350" cap="flat" cmpd="sng" algn="ctr">
          <a:solidFill>
            <a:schemeClr val="accent1">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3"/>
      <dgm:spPr/>
    </dgm:pt>
    <dgm:pt modelId="{EAB0CCC2-BFF9-432D-BA8E-7ECAF2D92AF2}" type="pres">
      <dgm:prSet presAssocID="{3CC73758-10C1-47F8-AFA7-1A986D4DDD60}" presName="EmptyPlaceHolder" presStyleCnt="0"/>
      <dgm:spPr/>
    </dgm:pt>
  </dgm:ptLst>
  <dgm:cxnLst>
    <dgm:cxn modelId="{64516513-C9B3-4B52-A434-6178ACAB3599}" type="presOf" srcId="{91969DED-4CB8-4A14-A50B-3F7B848E46B5}" destId="{60D0713D-AF69-4AF8-B071-F65622790886}"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4A69F85D-5C15-48FD-893A-B3050E1BADEB}" srcId="{A66480AC-C0DE-4E5E-9ECD-9AE37E3FCB79}" destId="{3CC73758-10C1-47F8-AFA7-1A986D4DDD60}" srcOrd="2" destOrd="0" parTransId="{FF6AE4B6-4A2F-49EE-9316-9AF55E77838B}" sibTransId="{D8170BBA-6035-4773-8431-FEDD687647FF}"/>
    <dgm:cxn modelId="{D3D81948-D963-4D1E-AE16-9705EAF510FC}" srcId="{A66480AC-C0DE-4E5E-9ECD-9AE37E3FCB79}" destId="{A8C03FBB-4A75-4460-AEA6-DEAEB9C61496}" srcOrd="0" destOrd="0" parTransId="{4E972F7F-4B1B-47AA-A25B-1FFC561F1C76}" sibTransId="{67361508-930A-4A23-8CFC-BB56DA645C3C}"/>
    <dgm:cxn modelId="{41643976-DEF5-44B7-B9E7-888F3AEFC45F}" type="presOf" srcId="{3CC73758-10C1-47F8-AFA7-1A986D4DDD60}" destId="{E712D073-0B15-4887-9DCE-A27BCACBC178}"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4CE397A6-DB48-4AAE-BCFB-3D992789379D}" type="presOf" srcId="{5E71F362-34DF-4EEC-92A3-0EFE450E05E4}" destId="{BA29120C-7C6B-4F62-9079-4AD528BC0744}"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252B4FF4-6466-43C7-8436-08B55881B5BC}" type="presOf" srcId="{FD9CA14A-483C-4869-B0C1-7C5FB7EEDBCC}" destId="{E0D48281-565D-47A3-9B6C-576231178549}"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956594"/>
          <a:ext cx="6619875" cy="0"/>
        </a:xfrm>
        <a:prstGeom prst="line">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tailEnd type="triangle" w="lg" len="lg"/>
        </a:ln>
        <a:effectLst/>
      </dsp:spPr>
      <dsp:style>
        <a:lnRef idx="1">
          <a:scrgbClr r="0" g="0" b="0"/>
        </a:lnRef>
        <a:fillRef idx="1">
          <a:scrgbClr r="0" g="0" b="0"/>
        </a:fillRef>
        <a:effectRef idx="2">
          <a:scrgbClr r="0" g="0" b="0"/>
        </a:effectRef>
        <a:fontRef idx="minor"/>
      </dsp:style>
    </dsp:sp>
    <dsp:sp modelId="{FE5C7F33-9326-49FB-89A3-8A20163AD994}">
      <dsp:nvSpPr>
        <dsp:cNvPr id="0" name=""/>
        <dsp:cNvSpPr/>
      </dsp:nvSpPr>
      <dsp:spPr>
        <a:xfrm>
          <a:off x="184373" y="2101381"/>
          <a:ext cx="269656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25000"/>
                </a:schemeClr>
              </a:solidFill>
              <a:latin typeface="+mn-lt"/>
            </a:rPr>
            <a:t>SGD</a:t>
          </a:r>
        </a:p>
      </dsp:txBody>
      <dsp:txXfrm>
        <a:off x="184373" y="2101381"/>
        <a:ext cx="2696564" cy="442190"/>
      </dsp:txXfrm>
    </dsp:sp>
    <dsp:sp modelId="{BA29120C-7C6B-4F62-9079-4AD528BC0744}">
      <dsp:nvSpPr>
        <dsp:cNvPr id="0" name=""/>
        <dsp:cNvSpPr/>
      </dsp:nvSpPr>
      <dsp:spPr>
        <a:xfrm>
          <a:off x="517" y="295690"/>
          <a:ext cx="3064278" cy="9173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25000"/>
                </a:schemeClr>
              </a:solidFill>
              <a:latin typeface="+mn-lt"/>
            </a:rPr>
            <a:t>Stochastic Gradient Descent</a:t>
          </a:r>
        </a:p>
      </dsp:txBody>
      <dsp:txXfrm>
        <a:off x="45301" y="340474"/>
        <a:ext cx="2974710" cy="827830"/>
      </dsp:txXfrm>
    </dsp:sp>
    <dsp:sp modelId="{A95DB80B-444A-4D69-B205-3A801BB8524A}">
      <dsp:nvSpPr>
        <dsp:cNvPr id="0" name=""/>
        <dsp:cNvSpPr/>
      </dsp:nvSpPr>
      <dsp:spPr>
        <a:xfrm>
          <a:off x="1532656" y="1213088"/>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961655" y="1369615"/>
          <a:ext cx="269656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25000"/>
                </a:schemeClr>
              </a:solidFill>
              <a:latin typeface="+mn-lt"/>
            </a:rPr>
            <a:t>Momentum</a:t>
          </a:r>
        </a:p>
      </dsp:txBody>
      <dsp:txXfrm>
        <a:off x="1961655" y="1369615"/>
        <a:ext cx="2696564" cy="442190"/>
      </dsp:txXfrm>
    </dsp:sp>
    <dsp:sp modelId="{FA19A0AA-8B0B-4AA8-A80D-08CFFDD3F112}">
      <dsp:nvSpPr>
        <dsp:cNvPr id="0" name=""/>
        <dsp:cNvSpPr/>
      </dsp:nvSpPr>
      <dsp:spPr>
        <a:xfrm>
          <a:off x="1503307"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ADAA0C9-3E42-4088-8622-30E9F6EA139A}">
      <dsp:nvSpPr>
        <dsp:cNvPr id="0" name=""/>
        <dsp:cNvSpPr/>
      </dsp:nvSpPr>
      <dsp:spPr>
        <a:xfrm>
          <a:off x="1777798" y="2700099"/>
          <a:ext cx="3064278" cy="6671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25000"/>
                </a:schemeClr>
              </a:solidFill>
              <a:latin typeface="+mn-lt"/>
            </a:rPr>
            <a:t>Momentum-based SGD </a:t>
          </a:r>
        </a:p>
      </dsp:txBody>
      <dsp:txXfrm>
        <a:off x="1810368" y="2732669"/>
        <a:ext cx="2999138" cy="602058"/>
      </dsp:txXfrm>
    </dsp:sp>
    <dsp:sp modelId="{DBD74D6B-057A-432C-9067-BF618C19EB2A}">
      <dsp:nvSpPr>
        <dsp:cNvPr id="0" name=""/>
        <dsp:cNvSpPr/>
      </dsp:nvSpPr>
      <dsp:spPr>
        <a:xfrm>
          <a:off x="3309937" y="1956593"/>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3738936" y="2101381"/>
          <a:ext cx="2696564" cy="442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25000"/>
                </a:schemeClr>
              </a:solidFill>
              <a:latin typeface="+mn-lt"/>
            </a:rPr>
            <a:t>ADAM</a:t>
          </a:r>
        </a:p>
      </dsp:txBody>
      <dsp:txXfrm>
        <a:off x="3738936" y="2101381"/>
        <a:ext cx="2696564" cy="442190"/>
      </dsp:txXfrm>
    </dsp:sp>
    <dsp:sp modelId="{0F979253-FD39-4920-BFCA-78C564B167EA}">
      <dsp:nvSpPr>
        <dsp:cNvPr id="0" name=""/>
        <dsp:cNvSpPr/>
      </dsp:nvSpPr>
      <dsp:spPr>
        <a:xfrm>
          <a:off x="3280588"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E0D48281-565D-47A3-9B6C-576231178549}">
      <dsp:nvSpPr>
        <dsp:cNvPr id="0" name=""/>
        <dsp:cNvSpPr/>
      </dsp:nvSpPr>
      <dsp:spPr>
        <a:xfrm>
          <a:off x="3555079" y="295690"/>
          <a:ext cx="3064278" cy="917398"/>
        </a:xfrm>
        <a:prstGeom prst="roundRect">
          <a:avLst/>
        </a:prstGeom>
        <a:solidFill>
          <a:schemeClr val="accent3">
            <a:alpha val="9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accent2">
                  <a:lumMod val="25000"/>
                </a:schemeClr>
              </a:solidFill>
              <a:latin typeface="+mn-lt"/>
            </a:rPr>
            <a:t>Adaptive Moment Estimation</a:t>
          </a:r>
        </a:p>
      </dsp:txBody>
      <dsp:txXfrm>
        <a:off x="3599863" y="340474"/>
        <a:ext cx="2974710" cy="827830"/>
      </dsp:txXfrm>
    </dsp:sp>
    <dsp:sp modelId="{DCAE8A46-752C-4E82-84CE-E790E1F2918E}">
      <dsp:nvSpPr>
        <dsp:cNvPr id="0" name=""/>
        <dsp:cNvSpPr/>
      </dsp:nvSpPr>
      <dsp:spPr>
        <a:xfrm>
          <a:off x="5087218" y="1213088"/>
          <a:ext cx="0" cy="743505"/>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6459BF8-D2C3-4018-9C28-98667DC203F4}">
      <dsp:nvSpPr>
        <dsp:cNvPr id="0" name=""/>
        <dsp:cNvSpPr/>
      </dsp:nvSpPr>
      <dsp:spPr>
        <a:xfrm>
          <a:off x="5057869" y="1927245"/>
          <a:ext cx="58697" cy="58697"/>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1/1/2025</a:t>
            </a:fld>
            <a:endParaRPr lang="en-US" dirty="0"/>
          </a:p>
        </p:txBody>
      </p:sp>
      <p:sp>
        <p:nvSpPr>
          <p:cNvPr id="4" name="Footer Placeholder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1-01T00:19:19.247"/>
    </inkml:context>
    <inkml:brush xml:id="br0">
      <inkml:brushProperty name="width" value="0.35" units="cm"/>
      <inkml:brushProperty name="height" value="0.35" units="cm"/>
      <inkml:brushProperty name="color" value="#FFFFFF"/>
    </inkml:brush>
  </inkml:definitions>
  <inkml:trace contextRef="#ctx0" brushRef="#br0">462 1 24575,'1190'0'0,"-1183"0"0,-1 0 0,1 0 0,0 1 0,-1 0 0,1 0 0,-1 1 0,1 0 0,-1 0 0,0 0 0,0 1 0,0 0 0,7 4 0,-9-4 0,0 1 0,-1-1 0,1 0 0,-1 1 0,0 0 0,0 0 0,0 0 0,0 0 0,-1 1 0,1-1 0,-1 1 0,-1-1 0,1 1 0,0 0 0,-1-1 0,0 1 0,0 5 0,5 26 0,-3-1 0,3-1 0,0 0 0,2-1 0,2 0 0,1 0 0,16 32 0,-18-49 0,-1 0 0,0 0 0,-1 1 0,-1 0 0,-1 1 0,0-1 0,-1 1 0,-1 0 0,-1 0 0,0 27 0,-1 91 0,-6 133 0,2-249 0,-2-1 0,0 1 0,-2-1 0,0 0 0,-1-1 0,-1 1 0,-19 29 0,-18 40 0,29-49 0,-1 0 0,1 1 0,2 1 0,-10 50 0,18-13 0,7-64 0,-1-1 0,0 1 0,-1-1 0,0 1 0,-1-1 0,0 0 0,-11 24 0,-16 25 0,-3-2 0,-2-2 0,-3-1 0,-2-1 0,-3-3 0,-61 60 0,84-95 0,0-1 0,-1-1 0,-1 0 0,-32 16 0,40-25 0,0-1 0,0-1 0,-1 0 0,1 0 0,-1-2 0,0 0 0,-1-1 0,-29 1 0,26-3 0,-8 0 0,-1 0 0,-35-7 0,54 5 0,-1 0 0,1-1 0,0 0 0,0-1 0,0 0 0,0 0 0,0-1 0,1 0 0,0 0 0,-9-8 0,-35-33 0,2-3 0,-59-74 0,95 103 0,1-1 0,1-1 0,0 0 0,2 0 0,-8-27 0,11 27 0,-2 0 0,0 1 0,-1 0 0,-2 1 0,0 0 0,-17-22 0,-23-15 0,24 29 0,-28-41 0,48 58 0,0 0 0,2-1 0,-1 0 0,1 0 0,1 0 0,0-1 0,-4-21 0,-2-4 0,-1 0 0,-32-68 0,26 67 0,2-1 0,-13-50 0,23 71 0,-1 0 0,-1 0 0,0 0 0,-16-23 0,15 28 0,1 0 0,1-1 0,0 0 0,1 0 0,0 0 0,1-1 0,1 0 0,-2-16 0,4-164 0,4 95 0,0 81 0,0 0 0,1 0 0,2 0 0,0 1 0,9-25 0,8-29 0,-21 69 0,1-1 0,0 1 0,-1 0 0,2-1 0,-1 1 0,0 0 0,1 0 0,0 1 0,0-1 0,0 1 0,0-1 0,0 1 0,1 0 0,-1 0 0,1 0 0,0 1 0,0-1 0,0 1 0,0 0 0,1 0 0,-1 1 0,1-1 0,-1 1 0,1 0 0,7-1 0,13-2 0,0 2 0,0 1 0,42 4 0,-30-2 0,40 0 0,-18-1 0,-1 2 0,73 12 0,-65-5 0,1-4 0,133-5 0,-74-3 0,6 1 0,142 5 0,-267-3 0,0 1 0,0 0 0,0 0 0,0 1 0,0 0 0,-1 0 0,1 1 0,-1 0 0,1 0 0,-1 0 0,0 1 0,0 0 0,0 0 0,-1 0 0,1 1 0,-1 0 0,0 0 0,-1 0 0,6 9 0,-4-5 0,-1 1 0,0 0 0,-1 0 0,0 0 0,-1 1 0,0 0 0,-1-1 0,0 1 0,0 0 0,-1 0 0,-1 19 0,-1-12 0,-1 0 0,0 0 0,-2-1 0,0 1 0,-1-1 0,-1 0 0,0 0 0,-1 0 0,-1-1 0,-1 0 0,0-1 0,-20 26 0,0 4 0,1 1 0,-21 52 0,39-75 0,2 0 0,1 0 0,1 1 0,1 0 0,-4 36 0,4 122 0,6-163 0,-2 3 0,0-1 0,-2 0 0,0 0 0,-1-1 0,-2 1 0,-14 37 0,0-12 0,-46 76 0,41-76 0,18-31 0,-1 0 0,-1-1 0,-15 20 0,18-26 0,-1 1 0,0-1 0,0 0 0,-1 0 0,0-1 0,0 0 0,-11 7 0,16-13 0,0 1 0,0-1 0,0 0 0,-1 0 0,1 0 0,0 0 0,0-1 0,-1 1 0,1-1 0,0 0 0,-1 0 0,1 0 0,0-1 0,-1 1 0,1-1 0,0 1 0,0-1 0,0 0 0,-1 0 0,1-1 0,0 1 0,0-1 0,1 1 0,-6-5 0,-23-17 0,1-3 0,2 0 0,0-2 0,-25-33 0,33 38 0,-20-28 0,3-1 0,-49-92 0,56 92 0,-5-9 0,14 21 0,-2 2 0,-30-39 0,39 58 0,0-2 0,1 0 0,1 0 0,2-1 0,-14-36 0,16 38 0,-2-5 0,1 0 0,-11-48 0,18 66 0,1 0 0,0 0 0,1 0 0,0 0 0,0 0 0,0 0 0,1 0 0,0 0 0,0 1 0,1-1 0,0 0 0,0 1 0,0-1 0,1 1 0,0-1 0,5-6 0,-5 10 0,0 0 0,0-1 0,1 1 0,-1 0 0,1 1 0,0-1 0,0 1 0,0-1 0,0 1 0,0 1 0,0-1 0,1 0 0,-1 1 0,0 0 0,1 0 0,0 0 0,8 0 0,11 0 0,0 1 0,30 4 0,-13-1 0,-3-4 0,0-1 0,41-8 0,-38 3 0,61 0 0,320 8 0,-485 20 0,-6-10 0,18-1 0,-1-4 0,-57 1 0,-458-8 0,547 0 0,1 0 0,0-2 0,0 0 0,0-1 0,0-1 0,-19-7 0,-103-52 0,111 49 0,25 12 0,1 1 0,-1 0 0,0 0 0,1 0 0,-1 1 0,0-1 0,0 1 0,0 0 0,0 1 0,0-1 0,0 1 0,0 0 0,-9 2 0,12-1 0,-1 0 0,1 0 0,0 0 0,0 0 0,0 0 0,0 1 0,1-1 0,-1 1 0,0 0 0,0 0 0,1-1 0,-1 1 0,1 0 0,0 0 0,0 0 0,-1 0 0,1 1 0,1-1 0,-1 0 0,0 0 0,0 1 0,1-1 0,-1 0 0,1 1 0,0-1 0,0 0 0,0 1 0,0-1 0,0 1 0,1 4 0,-1-4 0,0 0 0,1 1 0,-1-1 0,1 0 0,-1 1 0,1-1 0,0 0 0,0 0 0,0 0 0,1 0 0,-1 0 0,1 0 0,0 0 0,0 0 0,0 0 0,0-1 0,0 1 0,0-1 0,1 0 0,-1 1 0,1-1 0,3 2 0,3 0 0,1 1 0,-1-1 0,1-1 0,0 0 0,17 3 0,25 8 0,89 28 0,-106-34 0,0 2 0,-1 2 0,0 0 0,0 3 0,38 22 0,3 7 0,-42-26 0,50 36 0,-72-46 0,-2 1 0,1-1 0,-1 2 0,-1-1 0,0 1 0,0 0 0,-1 1 0,11 20 0,-3 9 0,-1 0 0,-2 1 0,-2 0 0,8 77 0,-2-18 0,-10-56 0,-2 0 0,-2 0 0,-1 1 0,-3-1 0,-9 58 0,10-100 0,1 1 0,0-1 0,0 0 0,0 0 0,0 1 0,0-1 0,0 0 0,1 0 0,-1 1 0,1-1 0,0 0 0,-1 0 0,1 0 0,0 0 0,0 0 0,0 0 0,1 0 0,-1 0 0,0 0 0,1-1 0,2 3 0,0 0 0,0-1 0,0-1 0,1 1 0,-1 0 0,1-1 0,0 0 0,0 0 0,-1-1 0,8 2 0,11 1 0,0-1 0,0-1 0,31-1 0,-46-1 0,129 10 0,-111-7 0,-25-2 0,0-1 0,0 0 0,0 1 0,1-1 0,-1 0 0,0 0 0,0 0 0,0 0 0,0 0 0,0 0 0,1 0 0,-1 0 0,0-1 0,0 1 0,0 0 0,0-1 0,0 1 0,0-1 0,0 1 0,0-1 0,0 1 0,0-1 0,0 0 0,0 1 0,0-1 0,0 0 0,-1 0 0,1 0 0,0 1 0,-1-1 0,2-1 0,-2-1 0,0 1 0,0-1 0,0 1 0,0 0 0,0-1 0,-1 1 0,1 0 0,-1-1 0,1 1 0,-1 0 0,0 0 0,0 0 0,0-1 0,-1-1 0,-7-11 0,-1 0 0,-22-27 0,17 24 0,1 0 0,0-1 0,2-1 0,0 0 0,1-1 0,1 0 0,1-1 0,-11-41 0,4 10 0,8 30 0,1-1 0,2 0 0,0 0 0,-3-44 0,8 46 0,-2-4 0,1 0 0,1-1 0,2 1 0,1 0 0,1 0 0,1 1 0,13-41 0,-8 40-1365</inkml:trace>
</inkml:ink>
</file>

<file path=ppt/media/image1.jpg>
</file>

<file path=ppt/media/image10.svg>
</file>

<file path=ppt/media/image11.jpg>
</file>

<file path=ppt/media/image12.png>
</file>

<file path=ppt/media/image13.svg>
</file>

<file path=ppt/media/image14.jpg>
</file>

<file path=ppt/media/image15.sv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4.png>
</file>

<file path=ppt/media/image5.sv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1/1/2025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dirty="0"/>
          </a:p>
        </p:txBody>
      </p:sp>
    </p:spTree>
    <p:extLst>
      <p:ext uri="{BB962C8B-B14F-4D97-AF65-F5344CB8AC3E}">
        <p14:creationId xmlns:p14="http://schemas.microsoft.com/office/powerpoint/2010/main" val="3442190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16</a:t>
            </a:fld>
            <a:endParaRPr lang="en-US" noProof="0" dirty="0"/>
          </a:p>
        </p:txBody>
      </p:sp>
    </p:spTree>
    <p:extLst>
      <p:ext uri="{BB962C8B-B14F-4D97-AF65-F5344CB8AC3E}">
        <p14:creationId xmlns:p14="http://schemas.microsoft.com/office/powerpoint/2010/main" val="1883362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19</a:t>
            </a:fld>
            <a:endParaRPr lang="en-US" noProof="0" dirty="0"/>
          </a:p>
        </p:txBody>
      </p:sp>
    </p:spTree>
    <p:extLst>
      <p:ext uri="{BB962C8B-B14F-4D97-AF65-F5344CB8AC3E}">
        <p14:creationId xmlns:p14="http://schemas.microsoft.com/office/powerpoint/2010/main" val="27523836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5.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5.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5.sv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D93970-B13A-F96D-A4B1-3A1EE7484106}"/>
              </a:ext>
            </a:extLst>
          </p:cNvPr>
          <p:cNvPicPr>
            <a:picLocks noChangeAspect="1"/>
          </p:cNvPicPr>
          <p:nvPr userDrawn="1"/>
        </p:nvPicPr>
        <p:blipFill>
          <a:blip r:embed="rId2"/>
          <a:srcRect/>
          <a:stretch/>
        </p:blipFill>
        <p:spPr>
          <a:xfrm>
            <a:off x="1" y="0"/>
            <a:ext cx="12202379" cy="6857999"/>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612648" y="502920"/>
            <a:ext cx="10954512" cy="3246120"/>
          </a:xfrm>
        </p:spPr>
        <p:txBody>
          <a:bodyPr anchor="b">
            <a:noAutofit/>
          </a:bodyPr>
          <a:lstStyle>
            <a:lvl1pPr algn="ctr">
              <a:defRPr sz="6600" b="1" i="0" cap="none"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12648" y="3758183"/>
            <a:ext cx="10954512" cy="1307592"/>
          </a:xfrm>
        </p:spPr>
        <p:txBody>
          <a:bodyPr>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04">
    <p:bg>
      <p:bgPr>
        <a:solidFill>
          <a:schemeClr val="tx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11" name="Content Placeholder 2">
            <a:extLst>
              <a:ext uri="{FF2B5EF4-FFF2-40B4-BE49-F238E27FC236}">
                <a16:creationId xmlns:a16="http://schemas.microsoft.com/office/drawing/2014/main" id="{6EFAE94C-C299-8167-1BD9-4FC98C04C63C}"/>
              </a:ext>
            </a:extLst>
          </p:cNvPr>
          <p:cNvSpPr>
            <a:spLocks noGrp="1"/>
          </p:cNvSpPr>
          <p:nvPr>
            <p:ph idx="13"/>
          </p:nvPr>
        </p:nvSpPr>
        <p:spPr>
          <a:xfrm>
            <a:off x="1207008" y="2523744"/>
            <a:ext cx="9720072" cy="325526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dirty="0"/>
              <a:t>8/6/20XX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4" name="Rounded Rectangle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18480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 03">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7A51A8B-A15C-2A94-1E48-F9615101DF48}"/>
              </a:ext>
            </a:extLst>
          </p:cNvPr>
          <p:cNvPicPr>
            <a:picLocks noChangeAspect="1"/>
          </p:cNvPicPr>
          <p:nvPr userDrawn="1"/>
        </p:nvPicPr>
        <p:blipFill rotWithShape="1">
          <a:blip r:embed="rId2"/>
          <a:srcRect l="8991" t="11245" r="3785" b="1531"/>
          <a:stretch/>
        </p:blipFill>
        <p:spPr>
          <a:xfrm>
            <a:off x="0" y="2917"/>
            <a:ext cx="12197192" cy="6855083"/>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612648" y="1600200"/>
            <a:ext cx="10991088" cy="3657600"/>
          </a:xfrm>
        </p:spPr>
        <p:txBody>
          <a:bodyPr anchor="ctr">
            <a:noAutofit/>
          </a:bodyPr>
          <a:lstStyle>
            <a:lvl1pPr algn="ctr">
              <a:defRPr sz="6600" b="1" i="0" cap="none" spc="-150" baseline="0">
                <a:solidFill>
                  <a:schemeClr val="accent2">
                    <a:lumMod val="25000"/>
                  </a:schemeClr>
                </a:solidFill>
                <a:latin typeface="+mj-lt"/>
              </a:defRPr>
            </a:lvl1pPr>
          </a:lstStyle>
          <a:p>
            <a:r>
              <a:rPr lang="en-US" noProof="0"/>
              <a:t>Click to edit Master title style</a:t>
            </a:r>
            <a:endParaRPr lang="en-US" noProof="0" dirty="0"/>
          </a:p>
        </p:txBody>
      </p:sp>
    </p:spTree>
    <p:extLst>
      <p:ext uri="{BB962C8B-B14F-4D97-AF65-F5344CB8AC3E}">
        <p14:creationId xmlns:p14="http://schemas.microsoft.com/office/powerpoint/2010/main" val="10994920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wo content 04">
    <p:bg>
      <p:bgPr>
        <a:gradFill>
          <a:gsLst>
            <a:gs pos="33000">
              <a:schemeClr val="bg2"/>
            </a:gs>
            <a:gs pos="59000">
              <a:schemeClr val="tx2">
                <a:lumMod val="90000"/>
                <a:alpha val="65163"/>
              </a:schemeClr>
            </a:gs>
          </a:gsLst>
          <a:lin ang="13800000" scaled="0"/>
        </a:gradFill>
        <a:effectLst/>
      </p:bgPr>
    </p:bg>
    <p:spTree>
      <p:nvGrpSpPr>
        <p:cNvPr id="1" name=""/>
        <p:cNvGrpSpPr/>
        <p:nvPr/>
      </p:nvGrpSpPr>
      <p:grpSpPr>
        <a:xfrm>
          <a:off x="0" y="0"/>
          <a:ext cx="0" cy="0"/>
          <a:chOff x="0" y="0"/>
          <a:chExt cx="0" cy="0"/>
        </a:xfrm>
      </p:grpSpPr>
      <p:sp>
        <p:nvSpPr>
          <p:cNvPr id="11" name="Rounded Rectangle 4">
            <a:extLst>
              <a:ext uri="{FF2B5EF4-FFF2-40B4-BE49-F238E27FC236}">
                <a16:creationId xmlns:a16="http://schemas.microsoft.com/office/drawing/2014/main" id="{5697808D-10E0-D8A5-5D07-E176EBB8F2BB}"/>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7">
            <a:extLst>
              <a:ext uri="{FF2B5EF4-FFF2-40B4-BE49-F238E27FC236}">
                <a16:creationId xmlns:a16="http://schemas.microsoft.com/office/drawing/2014/main" id="{0234D012-F86E-04CE-78C8-2C5A6613028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004" r="-148"/>
          <a:stretch/>
        </p:blipFill>
        <p:spPr>
          <a:xfrm rot="5400000">
            <a:off x="6378170" y="40082"/>
            <a:ext cx="1579705" cy="1600089"/>
          </a:xfrm>
          <a:prstGeom prst="rect">
            <a:avLst/>
          </a:prstGeom>
        </p:spPr>
      </p:pic>
      <p:pic>
        <p:nvPicPr>
          <p:cNvPr id="15" name="Picture 7">
            <a:extLst>
              <a:ext uri="{FF2B5EF4-FFF2-40B4-BE49-F238E27FC236}">
                <a16:creationId xmlns:a16="http://schemas.microsoft.com/office/drawing/2014/main" id="{0BC42061-F838-920E-632E-10EDE7E5539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239" r="25335" b="-1"/>
          <a:stretch/>
        </p:blipFill>
        <p:spPr>
          <a:xfrm rot="16200000">
            <a:off x="6298833" y="-161472"/>
            <a:ext cx="752715" cy="1075657"/>
          </a:xfrm>
          <a:prstGeom prst="rect">
            <a:avLst/>
          </a:prstGeom>
        </p:spPr>
      </p:pic>
      <p:pic>
        <p:nvPicPr>
          <p:cNvPr id="16" name="Graphic 15">
            <a:extLst>
              <a:ext uri="{FF2B5EF4-FFF2-40B4-BE49-F238E27FC236}">
                <a16:creationId xmlns:a16="http://schemas.microsoft.com/office/drawing/2014/main" id="{58BEE67F-530E-E41D-FD19-2615180DC3F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15931"/>
          <a:stretch/>
        </p:blipFill>
        <p:spPr>
          <a:xfrm>
            <a:off x="10439102" y="4145165"/>
            <a:ext cx="1780703" cy="2164311"/>
          </a:xfrm>
          <a:prstGeom prst="rect">
            <a:avLst/>
          </a:prstGeom>
        </p:spPr>
      </p:pic>
      <p:pic>
        <p:nvPicPr>
          <p:cNvPr id="17" name="Graphic 16">
            <a:extLst>
              <a:ext uri="{FF2B5EF4-FFF2-40B4-BE49-F238E27FC236}">
                <a16:creationId xmlns:a16="http://schemas.microsoft.com/office/drawing/2014/main" id="{82CFCA46-5F5A-867F-B19C-4F9ED5BA15A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r="46794"/>
          <a:stretch/>
        </p:blipFill>
        <p:spPr>
          <a:xfrm rot="10800000">
            <a:off x="-27806" y="2452933"/>
            <a:ext cx="1370742" cy="2632414"/>
          </a:xfrm>
          <a:prstGeom prst="rect">
            <a:avLst/>
          </a:prstGeom>
        </p:spPr>
      </p:pic>
      <p:pic>
        <p:nvPicPr>
          <p:cNvPr id="18" name="Graphic 17">
            <a:extLst>
              <a:ext uri="{FF2B5EF4-FFF2-40B4-BE49-F238E27FC236}">
                <a16:creationId xmlns:a16="http://schemas.microsoft.com/office/drawing/2014/main" id="{11E8F80C-ACB2-552E-4433-1A8A2708F18F}"/>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1" b="-9728"/>
          <a:stretch/>
        </p:blipFill>
        <p:spPr>
          <a:xfrm rot="18286209">
            <a:off x="887827" y="4958926"/>
            <a:ext cx="910220" cy="1020507"/>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D1DCC4A1-0DB3-3480-3A1A-78FC85FE7ECE}"/>
              </a:ext>
            </a:extLst>
          </p:cNvPr>
          <p:cNvSpPr>
            <a:spLocks noGrp="1"/>
          </p:cNvSpPr>
          <p:nvPr>
            <p:ph idx="13"/>
          </p:nvPr>
        </p:nvSpPr>
        <p:spPr>
          <a:xfrm>
            <a:off x="8293608" y="2441447"/>
            <a:ext cx="3063240" cy="3575303"/>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343850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ACFCA6-7ECE-9BFB-9389-6DB74C862850}"/>
              </a:ext>
            </a:extLst>
          </p:cNvPr>
          <p:cNvPicPr>
            <a:picLocks noChangeAspect="1"/>
          </p:cNvPicPr>
          <p:nvPr userDrawn="1"/>
        </p:nvPicPr>
        <p:blipFill>
          <a:blip r:embed="rId2"/>
          <a:srcRect l="21" r="21"/>
          <a:stretch/>
        </p:blipFill>
        <p:spPr>
          <a:xfrm>
            <a:off x="-5192" y="-1"/>
            <a:ext cx="12197192" cy="6858001"/>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1133856" y="56450"/>
            <a:ext cx="9912096" cy="2743200"/>
          </a:xfrm>
        </p:spPr>
        <p:txBody>
          <a:bodyPr anchor="b">
            <a:noAutofit/>
          </a:bodyPr>
          <a:lstStyle>
            <a:lvl1pPr algn="l">
              <a:defRPr sz="6600" b="1" i="0" cap="none" spc="-150"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3575304" y="3110546"/>
            <a:ext cx="4114800" cy="2743200"/>
          </a:xfrm>
        </p:spPr>
        <p:txBody>
          <a:bodyPr>
            <a:noAutofit/>
          </a:bodyPr>
          <a:lstStyle>
            <a:lvl1pPr marL="0" indent="0" algn="l">
              <a:lnSpc>
                <a:spcPct val="150000"/>
              </a:lnSpc>
              <a:spcBef>
                <a:spcPts val="0"/>
              </a:spcBef>
              <a:buNone/>
              <a:defRPr sz="24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2960835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01">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850392"/>
            <a:ext cx="3913632" cy="4800600"/>
          </a:xfrm>
        </p:spPr>
        <p:txBody>
          <a:bodyPr/>
          <a:lstStyle>
            <a:lvl1pPr>
              <a:defRPr>
                <a:solidFill>
                  <a:schemeClr val="accent2">
                    <a:lumMod val="25000"/>
                  </a:schemeClr>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5358384" y="1965960"/>
            <a:ext cx="4050792" cy="2953512"/>
          </a:xfrm>
        </p:spPr>
        <p:txBody>
          <a:bodyPr anchor="ctr" anchorCtr="0"/>
          <a:lstStyle>
            <a:lvl1pPr>
              <a:defRPr cap="all" baseline="0">
                <a:solidFill>
                  <a:schemeClr val="accent2">
                    <a:lumMod val="25000"/>
                  </a:schemeClr>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7" name="Rounded Rectangle 4">
            <a:extLst>
              <a:ext uri="{FF2B5EF4-FFF2-40B4-BE49-F238E27FC236}">
                <a16:creationId xmlns:a16="http://schemas.microsoft.com/office/drawing/2014/main" id="{906EB944-76A9-6F98-104E-59CD34F5CF9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7">
            <a:extLst>
              <a:ext uri="{FF2B5EF4-FFF2-40B4-BE49-F238E27FC236}">
                <a16:creationId xmlns:a16="http://schemas.microsoft.com/office/drawing/2014/main" id="{898C8E3F-6992-0D8A-CCA1-3DD2C147AA8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4756"/>
          <a:stretch/>
        </p:blipFill>
        <p:spPr>
          <a:xfrm>
            <a:off x="8853067" y="1"/>
            <a:ext cx="1875091" cy="1605320"/>
          </a:xfrm>
          <a:prstGeom prst="rect">
            <a:avLst/>
          </a:prstGeom>
        </p:spPr>
      </p:pic>
      <p:pic>
        <p:nvPicPr>
          <p:cNvPr id="13" name="Picture 7">
            <a:extLst>
              <a:ext uri="{FF2B5EF4-FFF2-40B4-BE49-F238E27FC236}">
                <a16:creationId xmlns:a16="http://schemas.microsoft.com/office/drawing/2014/main" id="{4417AC45-4CB7-72E8-3723-B1A3D81FB6EF}"/>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13775" y="5533690"/>
            <a:ext cx="493392" cy="495528"/>
          </a:xfrm>
          <a:prstGeom prst="rect">
            <a:avLst/>
          </a:prstGeom>
        </p:spPr>
      </p:pic>
      <p:pic>
        <p:nvPicPr>
          <p:cNvPr id="15" name="Graphic 14">
            <a:extLst>
              <a:ext uri="{FF2B5EF4-FFF2-40B4-BE49-F238E27FC236}">
                <a16:creationId xmlns:a16="http://schemas.microsoft.com/office/drawing/2014/main" id="{AE5941EF-B160-313A-DA99-73C86EDC4C1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46794"/>
          <a:stretch/>
        </p:blipFill>
        <p:spPr>
          <a:xfrm>
            <a:off x="10316909" y="2723673"/>
            <a:ext cx="1875091" cy="3600981"/>
          </a:xfrm>
          <a:prstGeom prst="rect">
            <a:avLst/>
          </a:prstGeom>
        </p:spPr>
      </p:pic>
      <p:pic>
        <p:nvPicPr>
          <p:cNvPr id="17" name="Graphic 16">
            <a:extLst>
              <a:ext uri="{FF2B5EF4-FFF2-40B4-BE49-F238E27FC236}">
                <a16:creationId xmlns:a16="http://schemas.microsoft.com/office/drawing/2014/main" id="{EEC16221-5852-F1A3-24D1-8EF5E907173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1791"/>
          <a:stretch/>
        </p:blipFill>
        <p:spPr>
          <a:xfrm>
            <a:off x="3497179" y="6324654"/>
            <a:ext cx="910220" cy="541368"/>
          </a:xfrm>
          <a:prstGeom prst="rect">
            <a:avLst/>
          </a:prstGeom>
        </p:spPr>
      </p:pic>
      <p:pic>
        <p:nvPicPr>
          <p:cNvPr id="19" name="Graphic 18">
            <a:extLst>
              <a:ext uri="{FF2B5EF4-FFF2-40B4-BE49-F238E27FC236}">
                <a16:creationId xmlns:a16="http://schemas.microsoft.com/office/drawing/2014/main" id="{5D8B34C3-E35E-0B4E-1F8E-59C449A3C8DD}"/>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31904"/>
          <a:stretch/>
        </p:blipFill>
        <p:spPr>
          <a:xfrm>
            <a:off x="1601212" y="0"/>
            <a:ext cx="1032928" cy="718708"/>
          </a:xfrm>
          <a:prstGeom prst="rect">
            <a:avLst/>
          </a:prstGeom>
        </p:spPr>
      </p:pic>
    </p:spTree>
    <p:extLst>
      <p:ext uri="{BB962C8B-B14F-4D97-AF65-F5344CB8AC3E}">
        <p14:creationId xmlns:p14="http://schemas.microsoft.com/office/powerpoint/2010/main" val="3657855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01">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1FEFCE-5DDA-D353-F1BF-36752F5F079A}"/>
              </a:ext>
            </a:extLst>
          </p:cNvPr>
          <p:cNvPicPr>
            <a:picLocks noChangeAspect="1"/>
          </p:cNvPicPr>
          <p:nvPr userDrawn="1"/>
        </p:nvPicPr>
        <p:blipFill>
          <a:blip r:embed="rId2"/>
          <a:srcRect/>
          <a:stretch/>
        </p:blipFill>
        <p:spPr>
          <a:xfrm>
            <a:off x="0" y="2917"/>
            <a:ext cx="12197191" cy="6855082"/>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877824" y="1325880"/>
            <a:ext cx="10460736" cy="2286000"/>
          </a:xfrm>
        </p:spPr>
        <p:txBody>
          <a:bodyPr anchor="b">
            <a:noAutofit/>
          </a:bodyPr>
          <a:lstStyle>
            <a:lvl1pPr algn="ctr">
              <a:defRPr sz="6600" b="1" i="0" cap="none" spc="-150"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877824" y="3749040"/>
            <a:ext cx="10460736" cy="2286000"/>
          </a:xfrm>
        </p:spPr>
        <p:txBody>
          <a:bodyPr>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1502723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02">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sp>
        <p:nvSpPr>
          <p:cNvPr id="7" name="Rounded Rectangle 3">
            <a:extLst>
              <a:ext uri="{FF2B5EF4-FFF2-40B4-BE49-F238E27FC236}">
                <a16:creationId xmlns:a16="http://schemas.microsoft.com/office/drawing/2014/main" id="{B6718ABD-4EA5-E3C5-0225-F6671DCA53AD}"/>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D721A955-CA2D-A65D-6E60-DAAAA4ACFA3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1050"/>
          <a:stretch/>
        </p:blipFill>
        <p:spPr>
          <a:xfrm>
            <a:off x="0" y="2887579"/>
            <a:ext cx="2432421" cy="3604662"/>
          </a:xfrm>
          <a:prstGeom prst="rect">
            <a:avLst/>
          </a:prstGeom>
        </p:spPr>
      </p:pic>
      <p:pic>
        <p:nvPicPr>
          <p:cNvPr id="9" name="Graphic 8">
            <a:extLst>
              <a:ext uri="{FF2B5EF4-FFF2-40B4-BE49-F238E27FC236}">
                <a16:creationId xmlns:a16="http://schemas.microsoft.com/office/drawing/2014/main" id="{AB70155A-604C-AD00-BE69-4505C75CE01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5874" b="-1"/>
          <a:stretch/>
        </p:blipFill>
        <p:spPr>
          <a:xfrm rot="5400000">
            <a:off x="11281284" y="2493882"/>
            <a:ext cx="1032928" cy="887899"/>
          </a:xfrm>
          <a:prstGeom prst="rect">
            <a:avLst/>
          </a:prstGeom>
        </p:spPr>
      </p:pic>
      <p:pic>
        <p:nvPicPr>
          <p:cNvPr id="10" name="Graphic 9">
            <a:extLst>
              <a:ext uri="{FF2B5EF4-FFF2-40B4-BE49-F238E27FC236}">
                <a16:creationId xmlns:a16="http://schemas.microsoft.com/office/drawing/2014/main" id="{F74D1084-EF5E-D016-13E0-1840BDFFD0AE}"/>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b="-880"/>
          <a:stretch/>
        </p:blipFill>
        <p:spPr>
          <a:xfrm>
            <a:off x="9897978" y="5987153"/>
            <a:ext cx="490012" cy="505088"/>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313432"/>
            <a:ext cx="6327648" cy="3218688"/>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889032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break 0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B9A11-4222-BB4A-66D3-D37C79AC57C1}"/>
              </a:ext>
            </a:extLst>
          </p:cNvPr>
          <p:cNvPicPr>
            <a:picLocks noChangeAspect="1"/>
          </p:cNvPicPr>
          <p:nvPr userDrawn="1"/>
        </p:nvPicPr>
        <p:blipFill rotWithShape="1">
          <a:blip r:embed="rId2"/>
          <a:srcRect l="-1" r="21" b="21"/>
          <a:stretch/>
        </p:blipFill>
        <p:spPr>
          <a:xfrm>
            <a:off x="-2595" y="1459"/>
            <a:ext cx="12197191" cy="6855082"/>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4654296" y="27432"/>
            <a:ext cx="7004304" cy="3566160"/>
          </a:xfrm>
        </p:spPr>
        <p:txBody>
          <a:bodyPr anchor="b">
            <a:noAutofit/>
          </a:bodyPr>
          <a:lstStyle>
            <a:lvl1pPr algn="ctr">
              <a:defRPr sz="6000" b="1" i="0" cap="none" spc="-150"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4654295" y="3767328"/>
            <a:ext cx="7004303" cy="1161288"/>
          </a:xfrm>
        </p:spPr>
        <p:txBody>
          <a:bodyPr>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3329623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01">
    <p:bg>
      <p:bgPr>
        <a:gradFill>
          <a:gsLst>
            <a:gs pos="33000">
              <a:schemeClr val="bg2"/>
            </a:gs>
            <a:gs pos="59000">
              <a:schemeClr val="tx2">
                <a:lumMod val="90000"/>
                <a:alpha val="65163"/>
              </a:schemeClr>
            </a:gs>
          </a:gsLst>
          <a:lin ang="21594000" scaled="0"/>
        </a:gra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772C86F9-080E-93F7-C7B1-F5BEAD84E36E}"/>
              </a:ext>
            </a:extLst>
          </p:cNvPr>
          <p:cNvSpPr>
            <a:spLocks noGrp="1"/>
          </p:cNvSpPr>
          <p:nvPr>
            <p:ph type="title"/>
          </p:nvPr>
        </p:nvSpPr>
        <p:spPr>
          <a:xfrm>
            <a:off x="1078992" y="365760"/>
            <a:ext cx="10506456" cy="1655064"/>
          </a:xfrm>
        </p:spPr>
        <p:txBody>
          <a:bodyPr anchor="b"/>
          <a:lstStyle>
            <a:lvl1pPr>
              <a:defRPr>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1097280" y="2432304"/>
            <a:ext cx="3108960" cy="34123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p:nvPr>
        </p:nvSpPr>
        <p:spPr>
          <a:xfrm>
            <a:off x="4736592" y="1920240"/>
            <a:ext cx="6620256"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dirty="0"/>
              <a:t>8/6/20XX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2" name="Rounded Rectangle 11">
            <a:extLst>
              <a:ext uri="{FF2B5EF4-FFF2-40B4-BE49-F238E27FC236}">
                <a16:creationId xmlns:a16="http://schemas.microsoft.com/office/drawing/2014/main" id="{7FF98F94-8801-13BE-8EB4-01921AC196C8}"/>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B7BF5718-9534-FD92-79D7-ECC66603E70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62387"/>
          <a:stretch/>
        </p:blipFill>
        <p:spPr>
          <a:xfrm rot="5400000">
            <a:off x="1778676" y="5204330"/>
            <a:ext cx="907513" cy="2465321"/>
          </a:xfrm>
          <a:prstGeom prst="rect">
            <a:avLst/>
          </a:prstGeom>
        </p:spPr>
      </p:pic>
      <p:pic>
        <p:nvPicPr>
          <p:cNvPr id="9" name="Graphic 8">
            <a:extLst>
              <a:ext uri="{FF2B5EF4-FFF2-40B4-BE49-F238E27FC236}">
                <a16:creationId xmlns:a16="http://schemas.microsoft.com/office/drawing/2014/main" id="{4FF40650-9AD0-96F8-F702-185D1729AF8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93558" y="5429608"/>
            <a:ext cx="406214" cy="415066"/>
          </a:xfrm>
          <a:prstGeom prst="rect">
            <a:avLst/>
          </a:prstGeom>
        </p:spPr>
      </p:pic>
      <p:pic>
        <p:nvPicPr>
          <p:cNvPr id="10" name="Graphic 9">
            <a:extLst>
              <a:ext uri="{FF2B5EF4-FFF2-40B4-BE49-F238E27FC236}">
                <a16:creationId xmlns:a16="http://schemas.microsoft.com/office/drawing/2014/main" id="{83AC8518-2F0B-6FC0-0C0E-6CE9D00EAC71}"/>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4860" b="-1"/>
          <a:stretch/>
        </p:blipFill>
        <p:spPr>
          <a:xfrm>
            <a:off x="10214191" y="365126"/>
            <a:ext cx="1032928" cy="1106730"/>
          </a:xfrm>
          <a:prstGeom prst="rect">
            <a:avLst/>
          </a:prstGeom>
        </p:spPr>
      </p:pic>
    </p:spTree>
    <p:extLst>
      <p:ext uri="{BB962C8B-B14F-4D97-AF65-F5344CB8AC3E}">
        <p14:creationId xmlns:p14="http://schemas.microsoft.com/office/powerpoint/2010/main" val="3196360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03">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7B4AF60-AC65-3E7A-4A5D-EBF1A7030D9B}"/>
              </a:ext>
            </a:extLst>
          </p:cNvPr>
          <p:cNvPicPr>
            <a:picLocks noChangeAspect="1"/>
          </p:cNvPicPr>
          <p:nvPr userDrawn="1"/>
        </p:nvPicPr>
        <p:blipFill rotWithShape="1">
          <a:blip r:embed="rId2"/>
          <a:srcRect l="3063" b="3063"/>
          <a:stretch/>
        </p:blipFill>
        <p:spPr>
          <a:xfrm>
            <a:off x="1" y="2917"/>
            <a:ext cx="12197189" cy="6855082"/>
          </a:xfrm>
          <a:prstGeom prst="rect">
            <a:avLst/>
          </a:prstGeom>
        </p:spPr>
      </p:pic>
      <p:sp>
        <p:nvSpPr>
          <p:cNvPr id="12" name="Rounded Rectangle 4">
            <a:extLst>
              <a:ext uri="{FF2B5EF4-FFF2-40B4-BE49-F238E27FC236}">
                <a16:creationId xmlns:a16="http://schemas.microsoft.com/office/drawing/2014/main" id="{95671103-2960-81E2-9A76-0E7FDE6B3E55}"/>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276856"/>
            <a:ext cx="6327648" cy="3090672"/>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701264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wo content 02">
    <p:bg>
      <p:bgPr>
        <a:gradFill>
          <a:gsLst>
            <a:gs pos="33000">
              <a:schemeClr val="bg2"/>
            </a:gs>
            <a:gs pos="59000">
              <a:schemeClr val="tx2">
                <a:lumMod val="90000"/>
                <a:alpha val="65163"/>
              </a:schemeClr>
            </a:gs>
          </a:gsLst>
          <a:lin ang="16800000" scaled="0"/>
        </a:gradFill>
        <a:effectLst/>
      </p:bgPr>
    </p:bg>
    <p:spTree>
      <p:nvGrpSpPr>
        <p:cNvPr id="1" name=""/>
        <p:cNvGrpSpPr/>
        <p:nvPr/>
      </p:nvGrpSpPr>
      <p:grpSpPr>
        <a:xfrm>
          <a:off x="0" y="0"/>
          <a:ext cx="0" cy="0"/>
          <a:chOff x="0" y="0"/>
          <a:chExt cx="0" cy="0"/>
        </a:xfrm>
      </p:grpSpPr>
      <p:sp>
        <p:nvSpPr>
          <p:cNvPr id="7" name="Rounded Rectangle 4">
            <a:extLst>
              <a:ext uri="{FF2B5EF4-FFF2-40B4-BE49-F238E27FC236}">
                <a16:creationId xmlns:a16="http://schemas.microsoft.com/office/drawing/2014/main" id="{86060D16-E6F6-EA0E-E58E-526234AB656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0E0958AA-6F1A-C4A2-FB66-1A6F7F8834B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a:off x="569419" y="4426479"/>
            <a:ext cx="1472805" cy="1596616"/>
          </a:xfrm>
          <a:prstGeom prst="rect">
            <a:avLst/>
          </a:prstGeom>
        </p:spPr>
      </p:pic>
      <p:pic>
        <p:nvPicPr>
          <p:cNvPr id="9" name="Graphic 8">
            <a:extLst>
              <a:ext uri="{FF2B5EF4-FFF2-40B4-BE49-F238E27FC236}">
                <a16:creationId xmlns:a16="http://schemas.microsoft.com/office/drawing/2014/main" id="{3DEADFA2-398E-9388-8295-063D31FB38E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rot="3765410" flipV="1">
            <a:off x="1448505" y="4094575"/>
            <a:ext cx="862484" cy="934988"/>
          </a:xfrm>
          <a:prstGeom prst="rect">
            <a:avLst/>
          </a:prstGeom>
        </p:spPr>
      </p:pic>
      <p:pic>
        <p:nvPicPr>
          <p:cNvPr id="10" name="Picture 7">
            <a:extLst>
              <a:ext uri="{FF2B5EF4-FFF2-40B4-BE49-F238E27FC236}">
                <a16:creationId xmlns:a16="http://schemas.microsoft.com/office/drawing/2014/main" id="{D09A7588-8EFD-A0C5-4235-45B7D657ECF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35453"/>
          <a:stretch/>
        </p:blipFill>
        <p:spPr>
          <a:xfrm>
            <a:off x="9469547" y="5719093"/>
            <a:ext cx="1756858" cy="1138907"/>
          </a:xfrm>
          <a:prstGeom prst="rect">
            <a:avLst/>
          </a:prstGeom>
        </p:spPr>
      </p:pic>
      <p:pic>
        <p:nvPicPr>
          <p:cNvPr id="13" name="Graphic 12">
            <a:extLst>
              <a:ext uri="{FF2B5EF4-FFF2-40B4-BE49-F238E27FC236}">
                <a16:creationId xmlns:a16="http://schemas.microsoft.com/office/drawing/2014/main" id="{EF04D7D6-513C-D18A-AF21-D10F0E5D3B8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1" r="-750"/>
          <a:stretch/>
        </p:blipFill>
        <p:spPr>
          <a:xfrm>
            <a:off x="8844546" y="50582"/>
            <a:ext cx="1307037" cy="1325563"/>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D1DCC4A1-0DB3-3480-3A1A-78FC85FE7ECE}"/>
              </a:ext>
            </a:extLst>
          </p:cNvPr>
          <p:cNvSpPr>
            <a:spLocks noGrp="1"/>
          </p:cNvSpPr>
          <p:nvPr>
            <p:ph idx="13"/>
          </p:nvPr>
        </p:nvSpPr>
        <p:spPr>
          <a:xfrm>
            <a:off x="7671816" y="2441448"/>
            <a:ext cx="3602736" cy="357530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499728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03">
    <p:bg>
      <p:bgPr>
        <a:solidFill>
          <a:schemeClr val="tx2"/>
        </a:solidFill>
        <a:effectLst/>
      </p:bgPr>
    </p:bg>
    <p:spTree>
      <p:nvGrpSpPr>
        <p:cNvPr id="1" name=""/>
        <p:cNvGrpSpPr/>
        <p:nvPr/>
      </p:nvGrpSpPr>
      <p:grpSpPr>
        <a:xfrm>
          <a:off x="0" y="0"/>
          <a:ext cx="0" cy="0"/>
          <a:chOff x="0" y="0"/>
          <a:chExt cx="0" cy="0"/>
        </a:xfrm>
      </p:grpSpPr>
      <p:sp>
        <p:nvSpPr>
          <p:cNvPr id="4" name="Rounded Rectangle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30CE72F6-1D9D-E61E-F1EE-2861FDF7654A}"/>
              </a:ext>
            </a:extLst>
          </p:cNvPr>
          <p:cNvSpPr>
            <a:spLocks noGrp="1"/>
          </p:cNvSpPr>
          <p:nvPr>
            <p:ph idx="1"/>
          </p:nvPr>
        </p:nvSpPr>
        <p:spPr>
          <a:xfrm>
            <a:off x="1170432" y="2459736"/>
            <a:ext cx="2843784" cy="3090672"/>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a:extLst>
              <a:ext uri="{FF2B5EF4-FFF2-40B4-BE49-F238E27FC236}">
                <a16:creationId xmlns:a16="http://schemas.microsoft.com/office/drawing/2014/main" id="{6EFAE94C-C299-8167-1BD9-4FC98C04C63C}"/>
              </a:ext>
            </a:extLst>
          </p:cNvPr>
          <p:cNvSpPr>
            <a:spLocks noGrp="1"/>
          </p:cNvSpPr>
          <p:nvPr>
            <p:ph idx="13"/>
          </p:nvPr>
        </p:nvSpPr>
        <p:spPr>
          <a:xfrm>
            <a:off x="4233672" y="2523744"/>
            <a:ext cx="6693408" cy="3273552"/>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dirty="0"/>
              <a:t>8/6/20XX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854947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endParaRPr lang="en-US" noProof="0" dirty="0"/>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563001"/>
            <a:ext cx="2743200" cy="228600"/>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noProof="0" dirty="0"/>
              <a:t>8/6/20XX</a:t>
            </a:r>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563001"/>
            <a:ext cx="4114800" cy="2286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9375912" y="6563001"/>
            <a:ext cx="2743200" cy="228600"/>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hdr="0" ftr="0" dt="0"/>
  <p:txStyles>
    <p:title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customXml" Target="../ink/ink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arxiv.org/abs/1609.04747" TargetMode="External"/><Relationship Id="rId3" Type="http://schemas.openxmlformats.org/officeDocument/2006/relationships/hyperlink" Target="https://towardsdatascience.com/stochastic-gradient-descent-with-momentum-a84097641a5d" TargetMode="External"/><Relationship Id="rId7" Type="http://schemas.openxmlformats.org/officeDocument/2006/relationships/hyperlink" Target="https://paperswithcode.com/method/sgd-with-momentum" TargetMode="External"/><Relationship Id="rId2" Type="http://schemas.openxmlformats.org/officeDocument/2006/relationships/hyperlink" Target="https://arxiv.org/abs/1804.10587" TargetMode="External"/><Relationship Id="rId1" Type="http://schemas.openxmlformats.org/officeDocument/2006/relationships/slideLayout" Target="../slideLayouts/slideLayout5.xml"/><Relationship Id="rId6" Type="http://schemas.openxmlformats.org/officeDocument/2006/relationships/hyperlink" Target="https://www.cloudthat.com/resources/blog/optimizers-maximizing-accuracy-speed-and-efficiency-in-deep-learning" TargetMode="External"/><Relationship Id="rId5" Type="http://schemas.openxmlformats.org/officeDocument/2006/relationships/hyperlink" Target="https://www.projectpro.io/article/optimizers-in-deep-learning/983" TargetMode="External"/><Relationship Id="rId10" Type="http://schemas.openxmlformats.org/officeDocument/2006/relationships/hyperlink" Target="https://machinelearningmastery.com/adam-optimization-from-scratch" TargetMode="External"/><Relationship Id="rId4" Type="http://schemas.openxmlformats.org/officeDocument/2006/relationships/hyperlink" Target="https://proceedings.mlr.press/v119/cutkosky20b.html" TargetMode="External"/><Relationship Id="rId9" Type="http://schemas.openxmlformats.org/officeDocument/2006/relationships/hyperlink" Target="https://cs231n.github.io/optimization-1"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EF7BD-FE81-4B20-8DC5-0B3EB736F9F8}"/>
              </a:ext>
            </a:extLst>
          </p:cNvPr>
          <p:cNvSpPr>
            <a:spLocks noGrp="1"/>
          </p:cNvSpPr>
          <p:nvPr>
            <p:ph type="ctrTitle"/>
          </p:nvPr>
        </p:nvSpPr>
        <p:spPr>
          <a:xfrm>
            <a:off x="618744" y="1805940"/>
            <a:ext cx="10954512" cy="3246120"/>
          </a:xfrm>
        </p:spPr>
        <p:txBody>
          <a:bodyPr anchor="b"/>
          <a:lstStyle/>
          <a:p>
            <a:r>
              <a:rPr lang="en-US" dirty="0">
                <a:solidFill>
                  <a:schemeClr val="tx2">
                    <a:lumMod val="25000"/>
                  </a:schemeClr>
                </a:solidFill>
              </a:rPr>
              <a:t>Deep Learning Optimization: Impact of Optimizers strategies</a:t>
            </a:r>
          </a:p>
        </p:txBody>
      </p:sp>
    </p:spTree>
    <p:extLst>
      <p:ext uri="{BB962C8B-B14F-4D97-AF65-F5344CB8AC3E}">
        <p14:creationId xmlns:p14="http://schemas.microsoft.com/office/powerpoint/2010/main" val="128263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8A3D6F-8A1A-4AE8-BB2A-D79267C853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37F2E7-E3EF-4785-DF45-9DA460E614DB}"/>
              </a:ext>
            </a:extLst>
          </p:cNvPr>
          <p:cNvSpPr>
            <a:spLocks noGrp="1"/>
          </p:cNvSpPr>
          <p:nvPr>
            <p:ph type="title"/>
          </p:nvPr>
        </p:nvSpPr>
        <p:spPr>
          <a:xfrm>
            <a:off x="1078992" y="365760"/>
            <a:ext cx="10277856" cy="1655064"/>
          </a:xfrm>
          <a:noFill/>
        </p:spPr>
        <p:txBody>
          <a:bodyPr>
            <a:noAutofit/>
          </a:bodyPr>
          <a:lstStyle/>
          <a:p>
            <a:r>
              <a:rPr lang="en-US" dirty="0"/>
              <a:t>Adaptive Gradient (</a:t>
            </a:r>
            <a:r>
              <a:rPr lang="en-US" dirty="0" err="1"/>
              <a:t>AdaGrad</a:t>
            </a:r>
            <a:r>
              <a:rPr lang="en-US" dirty="0"/>
              <a:t>)</a:t>
            </a:r>
          </a:p>
        </p:txBody>
      </p:sp>
      <p:sp>
        <p:nvSpPr>
          <p:cNvPr id="8" name="Slide Number Placeholder 7">
            <a:extLst>
              <a:ext uri="{FF2B5EF4-FFF2-40B4-BE49-F238E27FC236}">
                <a16:creationId xmlns:a16="http://schemas.microsoft.com/office/drawing/2014/main" id="{A0D4F8F0-7430-D12F-F6C9-EC88D179FDB2}"/>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10</a:t>
            </a:fld>
            <a:endParaRPr lang="en-US" dirty="0"/>
          </a:p>
        </p:txBody>
      </p:sp>
      <p:pic>
        <p:nvPicPr>
          <p:cNvPr id="3074" name="Picture 2">
            <a:extLst>
              <a:ext uri="{FF2B5EF4-FFF2-40B4-BE49-F238E27FC236}">
                <a16:creationId xmlns:a16="http://schemas.microsoft.com/office/drawing/2014/main" id="{6ADB7E95-D4C0-F263-385C-BEF5156B5F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1965" y="2251559"/>
            <a:ext cx="7168069" cy="37777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9382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C6905A-6AA2-13BD-3C30-CDA4509F92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4E0175-CDFE-85A7-444A-032B1F7824B7}"/>
              </a:ext>
            </a:extLst>
          </p:cNvPr>
          <p:cNvSpPr>
            <a:spLocks noGrp="1"/>
          </p:cNvSpPr>
          <p:nvPr>
            <p:ph type="title"/>
          </p:nvPr>
        </p:nvSpPr>
        <p:spPr>
          <a:xfrm>
            <a:off x="643257" y="372958"/>
            <a:ext cx="10905485" cy="1655064"/>
          </a:xfrm>
          <a:noFill/>
        </p:spPr>
        <p:txBody>
          <a:bodyPr>
            <a:noAutofit/>
          </a:bodyPr>
          <a:lstStyle/>
          <a:p>
            <a:r>
              <a:rPr lang="en-US" dirty="0"/>
              <a:t>Root Mean Square propagation  (RMSprop)</a:t>
            </a:r>
          </a:p>
        </p:txBody>
      </p:sp>
      <p:sp>
        <p:nvSpPr>
          <p:cNvPr id="13" name="Slide Number Placeholder 12">
            <a:extLst>
              <a:ext uri="{FF2B5EF4-FFF2-40B4-BE49-F238E27FC236}">
                <a16:creationId xmlns:a16="http://schemas.microsoft.com/office/drawing/2014/main" id="{CBE85706-C0F5-B462-BC3E-C08F77ADE0E8}"/>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11</a:t>
            </a:fld>
            <a:endParaRPr lang="en-US" dirty="0"/>
          </a:p>
        </p:txBody>
      </p:sp>
      <p:pic>
        <p:nvPicPr>
          <p:cNvPr id="5122" name="Picture 2">
            <a:extLst>
              <a:ext uri="{FF2B5EF4-FFF2-40B4-BE49-F238E27FC236}">
                <a16:creationId xmlns:a16="http://schemas.microsoft.com/office/drawing/2014/main" id="{DE799B3E-9E23-5426-F984-B601ED5C91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0165" y="2028022"/>
            <a:ext cx="5011670" cy="40902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6146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2AAE7D-11B4-F4C6-CA57-037D1551F7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017377-541F-6F1B-2D2C-D1EE35F07F76}"/>
              </a:ext>
            </a:extLst>
          </p:cNvPr>
          <p:cNvSpPr>
            <a:spLocks noGrp="1"/>
          </p:cNvSpPr>
          <p:nvPr>
            <p:ph type="title"/>
          </p:nvPr>
        </p:nvSpPr>
        <p:spPr>
          <a:xfrm>
            <a:off x="1078992" y="365760"/>
            <a:ext cx="10277856" cy="1655064"/>
          </a:xfrm>
          <a:noFill/>
        </p:spPr>
        <p:txBody>
          <a:bodyPr>
            <a:noAutofit/>
          </a:bodyPr>
          <a:lstStyle/>
          <a:p>
            <a:r>
              <a:rPr lang="en-US" dirty="0"/>
              <a:t>Merging The Techniques </a:t>
            </a:r>
          </a:p>
        </p:txBody>
      </p:sp>
      <p:sp>
        <p:nvSpPr>
          <p:cNvPr id="8" name="Slide Number Placeholder 7">
            <a:extLst>
              <a:ext uri="{FF2B5EF4-FFF2-40B4-BE49-F238E27FC236}">
                <a16:creationId xmlns:a16="http://schemas.microsoft.com/office/drawing/2014/main" id="{E23850CA-B1F0-016A-8960-EBB0554144FC}"/>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12</a:t>
            </a:fld>
            <a:endParaRPr lang="en-US" dirty="0"/>
          </a:p>
        </p:txBody>
      </p:sp>
      <p:pic>
        <p:nvPicPr>
          <p:cNvPr id="6146" name="Picture 2">
            <a:extLst>
              <a:ext uri="{FF2B5EF4-FFF2-40B4-BE49-F238E27FC236}">
                <a16:creationId xmlns:a16="http://schemas.microsoft.com/office/drawing/2014/main" id="{B9953E89-41A6-F3C1-FD81-2387336F1A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8993" y="2090840"/>
            <a:ext cx="3658378" cy="63107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46710E39-DE7D-F1A0-FFE5-4006CA731D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8281" y="3010294"/>
            <a:ext cx="3802706" cy="821939"/>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C8085B7E-7D14-901F-E4F6-48E188F6CE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6584" y="4120617"/>
            <a:ext cx="3621211" cy="989300"/>
          </a:xfrm>
          <a:prstGeom prst="rect">
            <a:avLst/>
          </a:prstGeom>
          <a:noFill/>
          <a:extLst>
            <a:ext uri="{909E8E84-426E-40DD-AFC4-6F175D3DCCD1}">
              <a14:hiddenFill xmlns:a14="http://schemas.microsoft.com/office/drawing/2010/main">
                <a:solidFill>
                  <a:srgbClr val="FFFFFF"/>
                </a:solidFill>
              </a14:hiddenFill>
            </a:ext>
          </a:extLst>
        </p:spPr>
      </p:pic>
      <p:sp>
        <p:nvSpPr>
          <p:cNvPr id="3" name="Arrow: Chevron 2">
            <a:extLst>
              <a:ext uri="{FF2B5EF4-FFF2-40B4-BE49-F238E27FC236}">
                <a16:creationId xmlns:a16="http://schemas.microsoft.com/office/drawing/2014/main" id="{182585ED-08CE-EA74-4741-412ACF1C97B9}"/>
              </a:ext>
            </a:extLst>
          </p:cNvPr>
          <p:cNvSpPr/>
          <p:nvPr/>
        </p:nvSpPr>
        <p:spPr>
          <a:xfrm>
            <a:off x="6170987" y="2427051"/>
            <a:ext cx="661481" cy="2003898"/>
          </a:xfrm>
          <a:prstGeom prst="chevron">
            <a:avLst/>
          </a:prstGeom>
          <a:gradFill flip="none" rotWithShape="1">
            <a:gsLst>
              <a:gs pos="0">
                <a:srgbClr val="62C5FC">
                  <a:shade val="30000"/>
                  <a:satMod val="115000"/>
                </a:srgbClr>
              </a:gs>
              <a:gs pos="50000">
                <a:srgbClr val="62C5FC">
                  <a:shade val="67500"/>
                  <a:satMod val="115000"/>
                </a:srgbClr>
              </a:gs>
              <a:gs pos="100000">
                <a:srgbClr val="62C5FC">
                  <a:shade val="100000"/>
                  <a:satMod val="115000"/>
                </a:srgb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6152" name="Picture 8">
            <a:extLst>
              <a:ext uri="{FF2B5EF4-FFF2-40B4-BE49-F238E27FC236}">
                <a16:creationId xmlns:a16="http://schemas.microsoft.com/office/drawing/2014/main" id="{464CAB4A-2761-B6D2-22EF-1E90C093C6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31561" y="2020824"/>
            <a:ext cx="5460439" cy="3474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384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885B24-9A8F-23EB-517C-91AFB53AFF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18010B-6CC3-CD42-C734-8EE4B407226D}"/>
              </a:ext>
            </a:extLst>
          </p:cNvPr>
          <p:cNvSpPr>
            <a:spLocks noGrp="1"/>
          </p:cNvSpPr>
          <p:nvPr>
            <p:ph type="title"/>
          </p:nvPr>
        </p:nvSpPr>
        <p:spPr>
          <a:xfrm>
            <a:off x="2744432" y="1900395"/>
            <a:ext cx="6703136" cy="1655064"/>
          </a:xfrm>
          <a:noFill/>
        </p:spPr>
        <p:txBody>
          <a:bodyPr anchor="b">
            <a:noAutofit/>
          </a:bodyPr>
          <a:lstStyle/>
          <a:p>
            <a:r>
              <a:rPr lang="en-US" dirty="0"/>
              <a:t>Results &amp; Comparisons</a:t>
            </a:r>
          </a:p>
        </p:txBody>
      </p:sp>
      <p:sp>
        <p:nvSpPr>
          <p:cNvPr id="14" name="Slide Number Placeholder 13">
            <a:extLst>
              <a:ext uri="{FF2B5EF4-FFF2-40B4-BE49-F238E27FC236}">
                <a16:creationId xmlns:a16="http://schemas.microsoft.com/office/drawing/2014/main" id="{99E8629A-8177-4CEF-F689-8C3E2B0D1F38}"/>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13</a:t>
            </a:fld>
            <a:endParaRPr lang="en-US" dirty="0"/>
          </a:p>
        </p:txBody>
      </p:sp>
    </p:spTree>
    <p:extLst>
      <p:ext uri="{BB962C8B-B14F-4D97-AF65-F5344CB8AC3E}">
        <p14:creationId xmlns:p14="http://schemas.microsoft.com/office/powerpoint/2010/main" val="372079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1078992" y="365760"/>
            <a:ext cx="10277856" cy="1655064"/>
          </a:xfrm>
          <a:noFill/>
        </p:spPr>
        <p:txBody>
          <a:bodyPr>
            <a:noAutofit/>
          </a:bodyPr>
          <a:lstStyle/>
          <a:p>
            <a:r>
              <a:rPr lang="en-US" dirty="0" err="1"/>
              <a:t>Tensorflow</a:t>
            </a:r>
            <a:r>
              <a:rPr lang="en-US" dirty="0"/>
              <a:t> Vs Custom Opt.</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idx="1"/>
          </p:nvPr>
        </p:nvSpPr>
        <p:spPr>
          <a:xfrm>
            <a:off x="1170432" y="2459736"/>
            <a:ext cx="2843784" cy="3090672"/>
          </a:xfrm>
          <a:noFill/>
        </p:spPr>
        <p:txBody>
          <a:bodyPr vert="horz" lIns="91440" tIns="45720" rIns="91440" bIns="45720" rtlCol="0" anchor="t">
            <a:normAutofit/>
          </a:bodyPr>
          <a:lstStyle/>
          <a:p>
            <a:r>
              <a:rPr lang="en-US" dirty="0"/>
              <a:t>A comparison between from scratch optimizers with the built in optimizers offered in the python </a:t>
            </a:r>
            <a:r>
              <a:rPr lang="en-US" dirty="0" err="1"/>
              <a:t>Tensorflow</a:t>
            </a:r>
            <a:r>
              <a:rPr lang="en-US" dirty="0"/>
              <a:t> library</a:t>
            </a:r>
          </a:p>
        </p:txBody>
      </p:sp>
      <p:graphicFrame>
        <p:nvGraphicFramePr>
          <p:cNvPr id="3" name="Table Placeholder 2">
            <a:extLst>
              <a:ext uri="{FF2B5EF4-FFF2-40B4-BE49-F238E27FC236}">
                <a16:creationId xmlns:a16="http://schemas.microsoft.com/office/drawing/2014/main" id="{1469BF76-5E71-DF2A-4804-7A26E9D95C80}"/>
              </a:ext>
            </a:extLst>
          </p:cNvPr>
          <p:cNvGraphicFramePr>
            <a:graphicFrameLocks noGrp="1"/>
          </p:cNvGraphicFramePr>
          <p:nvPr>
            <p:ph idx="13"/>
            <p:extLst>
              <p:ext uri="{D42A27DB-BD31-4B8C-83A1-F6EECF244321}">
                <p14:modId xmlns:p14="http://schemas.microsoft.com/office/powerpoint/2010/main" val="1454132381"/>
              </p:ext>
            </p:extLst>
          </p:nvPr>
        </p:nvGraphicFramePr>
        <p:xfrm>
          <a:off x="4233863" y="2524125"/>
          <a:ext cx="5756444" cy="3370838"/>
        </p:xfrm>
        <a:graphic>
          <a:graphicData uri="http://schemas.openxmlformats.org/drawingml/2006/table">
            <a:tbl>
              <a:tblPr firstRow="1" bandRow="1">
                <a:tableStyleId>{0E3FDE45-AF77-4B5C-9715-49D594BDF05E}</a:tableStyleId>
              </a:tblPr>
              <a:tblGrid>
                <a:gridCol w="1683331">
                  <a:extLst>
                    <a:ext uri="{9D8B030D-6E8A-4147-A177-3AD203B41FA5}">
                      <a16:colId xmlns:a16="http://schemas.microsoft.com/office/drawing/2014/main" val="30750867"/>
                    </a:ext>
                  </a:extLst>
                </a:gridCol>
                <a:gridCol w="1843387">
                  <a:extLst>
                    <a:ext uri="{9D8B030D-6E8A-4147-A177-3AD203B41FA5}">
                      <a16:colId xmlns:a16="http://schemas.microsoft.com/office/drawing/2014/main" val="1038941322"/>
                    </a:ext>
                  </a:extLst>
                </a:gridCol>
                <a:gridCol w="2229726">
                  <a:extLst>
                    <a:ext uri="{9D8B030D-6E8A-4147-A177-3AD203B41FA5}">
                      <a16:colId xmlns:a16="http://schemas.microsoft.com/office/drawing/2014/main" val="529645500"/>
                    </a:ext>
                  </a:extLst>
                </a:gridCol>
              </a:tblGrid>
              <a:tr h="898319">
                <a:tc>
                  <a:txBody>
                    <a:bodyPr/>
                    <a:lstStyle/>
                    <a:p>
                      <a:pPr algn="ctr"/>
                      <a:r>
                        <a:rPr lang="en-US" dirty="0">
                          <a:solidFill>
                            <a:schemeClr val="accent2">
                              <a:lumMod val="25000"/>
                            </a:schemeClr>
                          </a:solidFill>
                        </a:rPr>
                        <a:t>Optimizer</a:t>
                      </a:r>
                    </a:p>
                  </a:txBody>
                  <a:tcPr anchor="ctr"/>
                </a:tc>
                <a:tc>
                  <a:txBody>
                    <a:bodyPr/>
                    <a:lstStyle/>
                    <a:p>
                      <a:pPr algn="ctr"/>
                      <a:r>
                        <a:rPr lang="en-US" dirty="0">
                          <a:solidFill>
                            <a:schemeClr val="accent2">
                              <a:lumMod val="25000"/>
                            </a:schemeClr>
                          </a:solidFill>
                        </a:rPr>
                        <a:t>Custom</a:t>
                      </a:r>
                      <a:br>
                        <a:rPr lang="en-US" dirty="0">
                          <a:solidFill>
                            <a:schemeClr val="accent2">
                              <a:lumMod val="25000"/>
                            </a:schemeClr>
                          </a:solidFill>
                        </a:rPr>
                      </a:br>
                      <a:r>
                        <a:rPr lang="en-US" dirty="0">
                          <a:solidFill>
                            <a:schemeClr val="accent2">
                              <a:lumMod val="25000"/>
                            </a:schemeClr>
                          </a:solidFill>
                        </a:rPr>
                        <a:t>Acc. (%)</a:t>
                      </a:r>
                    </a:p>
                  </a:txBody>
                  <a:tcPr anchor="ctr"/>
                </a:tc>
                <a:tc>
                  <a:txBody>
                    <a:bodyPr/>
                    <a:lstStyle/>
                    <a:p>
                      <a:pPr algn="ctr"/>
                      <a:r>
                        <a:rPr lang="en-US" dirty="0" err="1">
                          <a:solidFill>
                            <a:schemeClr val="accent2">
                              <a:lumMod val="25000"/>
                            </a:schemeClr>
                          </a:solidFill>
                        </a:rPr>
                        <a:t>Tensorflow</a:t>
                      </a:r>
                      <a:br>
                        <a:rPr lang="en-US" dirty="0">
                          <a:solidFill>
                            <a:schemeClr val="accent2">
                              <a:lumMod val="25000"/>
                            </a:schemeClr>
                          </a:solidFill>
                        </a:rPr>
                      </a:br>
                      <a:r>
                        <a:rPr lang="en-US" dirty="0">
                          <a:solidFill>
                            <a:schemeClr val="accent2">
                              <a:lumMod val="25000"/>
                            </a:schemeClr>
                          </a:solidFill>
                        </a:rPr>
                        <a:t>Acc. (%)</a:t>
                      </a:r>
                    </a:p>
                  </a:txBody>
                  <a:tcPr anchor="ctr"/>
                </a:tc>
                <a:extLst>
                  <a:ext uri="{0D108BD9-81ED-4DB2-BD59-A6C34878D82A}">
                    <a16:rowId xmlns:a16="http://schemas.microsoft.com/office/drawing/2014/main" val="4251432886"/>
                  </a:ext>
                </a:extLst>
              </a:tr>
              <a:tr h="824173">
                <a:tc>
                  <a:txBody>
                    <a:bodyPr/>
                    <a:lstStyle/>
                    <a:p>
                      <a:pPr algn="ctr"/>
                      <a:r>
                        <a:rPr lang="en-US" dirty="0">
                          <a:solidFill>
                            <a:schemeClr val="accent2">
                              <a:lumMod val="25000"/>
                            </a:schemeClr>
                          </a:solidFill>
                        </a:rPr>
                        <a:t>SGD</a:t>
                      </a:r>
                    </a:p>
                  </a:txBody>
                  <a:tcPr anchor="ctr"/>
                </a:tc>
                <a:tc>
                  <a:txBody>
                    <a:bodyPr/>
                    <a:lstStyle/>
                    <a:p>
                      <a:pPr algn="ctr"/>
                      <a:r>
                        <a:rPr lang="en-US" dirty="0">
                          <a:solidFill>
                            <a:schemeClr val="accent2">
                              <a:lumMod val="25000"/>
                            </a:schemeClr>
                          </a:solidFill>
                        </a:rPr>
                        <a:t>94.68</a:t>
                      </a:r>
                    </a:p>
                  </a:txBody>
                  <a:tcPr anchor="ctr"/>
                </a:tc>
                <a:tc>
                  <a:txBody>
                    <a:bodyPr/>
                    <a:lstStyle/>
                    <a:p>
                      <a:pPr algn="ctr"/>
                      <a:r>
                        <a:rPr lang="en-US" dirty="0">
                          <a:solidFill>
                            <a:schemeClr val="accent2">
                              <a:lumMod val="25000"/>
                            </a:schemeClr>
                          </a:solidFill>
                        </a:rPr>
                        <a:t>95.24</a:t>
                      </a:r>
                    </a:p>
                  </a:txBody>
                  <a:tcPr anchor="ctr"/>
                </a:tc>
                <a:extLst>
                  <a:ext uri="{0D108BD9-81ED-4DB2-BD59-A6C34878D82A}">
                    <a16:rowId xmlns:a16="http://schemas.microsoft.com/office/drawing/2014/main" val="360240625"/>
                  </a:ext>
                </a:extLst>
              </a:tr>
              <a:tr h="824173">
                <a:tc>
                  <a:txBody>
                    <a:bodyPr/>
                    <a:lstStyle/>
                    <a:p>
                      <a:pPr algn="ctr"/>
                      <a:r>
                        <a:rPr lang="en-US" dirty="0">
                          <a:solidFill>
                            <a:schemeClr val="accent2">
                              <a:lumMod val="25000"/>
                            </a:schemeClr>
                          </a:solidFill>
                        </a:rPr>
                        <a:t>SGD w/ Momentum</a:t>
                      </a:r>
                    </a:p>
                  </a:txBody>
                  <a:tcPr anchor="ctr"/>
                </a:tc>
                <a:tc>
                  <a:txBody>
                    <a:bodyPr/>
                    <a:lstStyle/>
                    <a:p>
                      <a:pPr algn="ctr"/>
                      <a:r>
                        <a:rPr lang="en-US" dirty="0">
                          <a:solidFill>
                            <a:schemeClr val="accent2">
                              <a:lumMod val="25000"/>
                            </a:schemeClr>
                          </a:solidFill>
                        </a:rPr>
                        <a:t>97.58</a:t>
                      </a:r>
                    </a:p>
                  </a:txBody>
                  <a:tcPr anchor="ctr"/>
                </a:tc>
                <a:tc>
                  <a:txBody>
                    <a:bodyPr/>
                    <a:lstStyle/>
                    <a:p>
                      <a:pPr algn="ctr"/>
                      <a:r>
                        <a:rPr lang="en-US" dirty="0">
                          <a:solidFill>
                            <a:schemeClr val="accent2">
                              <a:lumMod val="25000"/>
                            </a:schemeClr>
                          </a:solidFill>
                        </a:rPr>
                        <a:t>97.91</a:t>
                      </a:r>
                    </a:p>
                  </a:txBody>
                  <a:tcPr anchor="ctr"/>
                </a:tc>
                <a:extLst>
                  <a:ext uri="{0D108BD9-81ED-4DB2-BD59-A6C34878D82A}">
                    <a16:rowId xmlns:a16="http://schemas.microsoft.com/office/drawing/2014/main" val="2762393470"/>
                  </a:ext>
                </a:extLst>
              </a:tr>
              <a:tr h="824173">
                <a:tc>
                  <a:txBody>
                    <a:bodyPr/>
                    <a:lstStyle/>
                    <a:p>
                      <a:pPr algn="ctr"/>
                      <a:r>
                        <a:rPr lang="en-US" dirty="0">
                          <a:solidFill>
                            <a:schemeClr val="accent2">
                              <a:lumMod val="25000"/>
                            </a:schemeClr>
                          </a:solidFill>
                        </a:rPr>
                        <a:t>Adam</a:t>
                      </a:r>
                    </a:p>
                  </a:txBody>
                  <a:tcPr anchor="ctr"/>
                </a:tc>
                <a:tc>
                  <a:txBody>
                    <a:bodyPr/>
                    <a:lstStyle/>
                    <a:p>
                      <a:pPr algn="ctr"/>
                      <a:r>
                        <a:rPr lang="en-US" dirty="0">
                          <a:solidFill>
                            <a:schemeClr val="accent2">
                              <a:lumMod val="25000"/>
                            </a:schemeClr>
                          </a:solidFill>
                        </a:rPr>
                        <a:t>97.56</a:t>
                      </a:r>
                    </a:p>
                  </a:txBody>
                  <a:tcPr anchor="ctr"/>
                </a:tc>
                <a:tc>
                  <a:txBody>
                    <a:bodyPr/>
                    <a:lstStyle/>
                    <a:p>
                      <a:pPr algn="ctr"/>
                      <a:r>
                        <a:rPr lang="en-US" dirty="0">
                          <a:solidFill>
                            <a:schemeClr val="accent2">
                              <a:lumMod val="25000"/>
                            </a:schemeClr>
                          </a:solidFill>
                        </a:rPr>
                        <a:t>97.96</a:t>
                      </a:r>
                    </a:p>
                  </a:txBody>
                  <a:tcPr anchor="ctr"/>
                </a:tc>
                <a:extLst>
                  <a:ext uri="{0D108BD9-81ED-4DB2-BD59-A6C34878D82A}">
                    <a16:rowId xmlns:a16="http://schemas.microsoft.com/office/drawing/2014/main" val="1311364400"/>
                  </a:ext>
                </a:extLst>
              </a:tr>
            </a:tbl>
          </a:graphicData>
        </a:graphic>
      </p:graphicFrame>
      <p:sp>
        <p:nvSpPr>
          <p:cNvPr id="9" name="Slide Number Placeholder 8">
            <a:extLst>
              <a:ext uri="{FF2B5EF4-FFF2-40B4-BE49-F238E27FC236}">
                <a16:creationId xmlns:a16="http://schemas.microsoft.com/office/drawing/2014/main" id="{DAF3F922-669F-7D93-0C1C-D5B16E3975BF}"/>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14</a:t>
            </a:fld>
            <a:endParaRPr lang="en-US" dirty="0"/>
          </a:p>
        </p:txBody>
      </p:sp>
    </p:spTree>
    <p:extLst>
      <p:ext uri="{BB962C8B-B14F-4D97-AF65-F5344CB8AC3E}">
        <p14:creationId xmlns:p14="http://schemas.microsoft.com/office/powerpoint/2010/main" val="4259977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8DAF96-63D9-258A-18B2-88D6877A4AA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B5FA0A8-E3FB-223B-3881-12BAEBFC3D72}"/>
              </a:ext>
            </a:extLst>
          </p:cNvPr>
          <p:cNvSpPr>
            <a:spLocks noGrp="1"/>
          </p:cNvSpPr>
          <p:nvPr>
            <p:ph type="ctrTitle"/>
          </p:nvPr>
        </p:nvSpPr>
        <p:spPr>
          <a:xfrm>
            <a:off x="612648" y="1600200"/>
            <a:ext cx="10991088" cy="3657600"/>
          </a:xfrm>
          <a:noFill/>
        </p:spPr>
        <p:txBody>
          <a:bodyPr anchor="ctr">
            <a:noAutofit/>
          </a:bodyPr>
          <a:lstStyle/>
          <a:p>
            <a:r>
              <a:rPr lang="en-US" dirty="0"/>
              <a:t>Visualization</a:t>
            </a:r>
          </a:p>
        </p:txBody>
      </p:sp>
    </p:spTree>
    <p:extLst>
      <p:ext uri="{BB962C8B-B14F-4D97-AF65-F5344CB8AC3E}">
        <p14:creationId xmlns:p14="http://schemas.microsoft.com/office/powerpoint/2010/main" val="1265096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469656" y="-490274"/>
            <a:ext cx="10277856" cy="1655064"/>
          </a:xfrm>
          <a:noFill/>
        </p:spPr>
        <p:txBody>
          <a:bodyPr>
            <a:noAutofit/>
          </a:bodyPr>
          <a:lstStyle/>
          <a:p>
            <a:r>
              <a:rPr lang="en-US" dirty="0"/>
              <a:t>Training Accuracy</a:t>
            </a:r>
          </a:p>
        </p:txBody>
      </p:sp>
      <p:sp>
        <p:nvSpPr>
          <p:cNvPr id="3" name="Slide Number Placeholder 2">
            <a:extLst>
              <a:ext uri="{FF2B5EF4-FFF2-40B4-BE49-F238E27FC236}">
                <a16:creationId xmlns:a16="http://schemas.microsoft.com/office/drawing/2014/main" id="{CAEAF320-61B9-87FA-4DF5-7C3B0DC125A6}"/>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16</a:t>
            </a:fld>
            <a:endParaRPr lang="en-US" dirty="0"/>
          </a:p>
        </p:txBody>
      </p:sp>
      <p:pic>
        <p:nvPicPr>
          <p:cNvPr id="7172" name="Picture 4">
            <a:extLst>
              <a:ext uri="{FF2B5EF4-FFF2-40B4-BE49-F238E27FC236}">
                <a16:creationId xmlns:a16="http://schemas.microsoft.com/office/drawing/2014/main" id="{60DDC685-4742-3FA0-5ABE-2594921F787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436"/>
          <a:stretch/>
        </p:blipFill>
        <p:spPr bwMode="auto">
          <a:xfrm>
            <a:off x="506394" y="1164790"/>
            <a:ext cx="11179211" cy="4963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4630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6A60E2-4B87-A12D-D809-5703AFF6AD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DD5F4B-E198-08E3-07E0-3EBEC0290591}"/>
              </a:ext>
            </a:extLst>
          </p:cNvPr>
          <p:cNvSpPr>
            <a:spLocks noGrp="1"/>
          </p:cNvSpPr>
          <p:nvPr>
            <p:ph type="title"/>
          </p:nvPr>
        </p:nvSpPr>
        <p:spPr>
          <a:xfrm>
            <a:off x="469656" y="-490274"/>
            <a:ext cx="10277856" cy="1655064"/>
          </a:xfrm>
          <a:noFill/>
        </p:spPr>
        <p:txBody>
          <a:bodyPr>
            <a:noAutofit/>
          </a:bodyPr>
          <a:lstStyle/>
          <a:p>
            <a:r>
              <a:rPr lang="en-US" dirty="0"/>
              <a:t>Testing Accuracy</a:t>
            </a:r>
          </a:p>
        </p:txBody>
      </p:sp>
      <p:sp>
        <p:nvSpPr>
          <p:cNvPr id="3" name="Slide Number Placeholder 2">
            <a:extLst>
              <a:ext uri="{FF2B5EF4-FFF2-40B4-BE49-F238E27FC236}">
                <a16:creationId xmlns:a16="http://schemas.microsoft.com/office/drawing/2014/main" id="{6ECEA425-4965-4F10-8AF3-7D699CB80258}"/>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17</a:t>
            </a:fld>
            <a:endParaRPr lang="en-US" dirty="0"/>
          </a:p>
        </p:txBody>
      </p:sp>
      <p:pic>
        <p:nvPicPr>
          <p:cNvPr id="8194" name="Picture 2">
            <a:extLst>
              <a:ext uri="{FF2B5EF4-FFF2-40B4-BE49-F238E27FC236}">
                <a16:creationId xmlns:a16="http://schemas.microsoft.com/office/drawing/2014/main" id="{590A48B9-8193-2479-681A-FDC09C9ED0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98"/>
          <a:stretch/>
        </p:blipFill>
        <p:spPr bwMode="auto">
          <a:xfrm>
            <a:off x="547687" y="1164790"/>
            <a:ext cx="11096625" cy="49445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60243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82A87F-E7F9-FBB2-33F6-6C55C95F91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E5508B-F7D9-962E-9579-579A811BB34A}"/>
              </a:ext>
            </a:extLst>
          </p:cNvPr>
          <p:cNvSpPr>
            <a:spLocks noGrp="1"/>
          </p:cNvSpPr>
          <p:nvPr>
            <p:ph type="ctrTitle"/>
          </p:nvPr>
        </p:nvSpPr>
        <p:spPr>
          <a:xfrm>
            <a:off x="877824" y="1325880"/>
            <a:ext cx="10460736" cy="2286000"/>
          </a:xfrm>
          <a:noFill/>
        </p:spPr>
        <p:txBody>
          <a:bodyPr>
            <a:noAutofit/>
          </a:bodyPr>
          <a:lstStyle/>
          <a:p>
            <a:r>
              <a:rPr lang="en-US" dirty="0"/>
              <a:t>More Interactive Visuals …</a:t>
            </a:r>
          </a:p>
        </p:txBody>
      </p:sp>
      <p:sp>
        <p:nvSpPr>
          <p:cNvPr id="3" name="Subtitle 2">
            <a:extLst>
              <a:ext uri="{FF2B5EF4-FFF2-40B4-BE49-F238E27FC236}">
                <a16:creationId xmlns:a16="http://schemas.microsoft.com/office/drawing/2014/main" id="{8A84007E-DD55-10AF-8FE1-2C5638101317}"/>
              </a:ext>
            </a:extLst>
          </p:cNvPr>
          <p:cNvSpPr>
            <a:spLocks noGrp="1"/>
          </p:cNvSpPr>
          <p:nvPr>
            <p:ph type="subTitle" idx="1"/>
          </p:nvPr>
        </p:nvSpPr>
        <p:spPr>
          <a:xfrm>
            <a:off x="877824" y="3749040"/>
            <a:ext cx="10460736" cy="2286000"/>
          </a:xfrm>
          <a:noFill/>
        </p:spPr>
        <p:txBody>
          <a:bodyPr>
            <a:noAutofit/>
          </a:bodyPr>
          <a:lstStyle/>
          <a:p>
            <a:r>
              <a:rPr lang="en-US" dirty="0"/>
              <a:t>Check out the Notebook!</a:t>
            </a:r>
          </a:p>
        </p:txBody>
      </p:sp>
    </p:spTree>
    <p:extLst>
      <p:ext uri="{BB962C8B-B14F-4D97-AF65-F5344CB8AC3E}">
        <p14:creationId xmlns:p14="http://schemas.microsoft.com/office/powerpoint/2010/main" val="40535872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99C131-41B1-54C1-CAD4-D99520A7D5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F87EB4-84CC-7C12-97D9-1BF9F124E942}"/>
              </a:ext>
            </a:extLst>
          </p:cNvPr>
          <p:cNvSpPr>
            <a:spLocks noGrp="1"/>
          </p:cNvSpPr>
          <p:nvPr>
            <p:ph type="title"/>
          </p:nvPr>
        </p:nvSpPr>
        <p:spPr>
          <a:xfrm>
            <a:off x="1078992" y="850392"/>
            <a:ext cx="3913632" cy="4800600"/>
          </a:xfrm>
          <a:noFill/>
        </p:spPr>
        <p:txBody>
          <a:bodyPr anchor="ctr">
            <a:noAutofit/>
          </a:bodyPr>
          <a:lstStyle/>
          <a:p>
            <a:r>
              <a:rPr lang="en-US" dirty="0"/>
              <a:t>Want the full code?</a:t>
            </a:r>
          </a:p>
        </p:txBody>
      </p:sp>
      <p:sp>
        <p:nvSpPr>
          <p:cNvPr id="9" name="Slide Number Placeholder 8">
            <a:extLst>
              <a:ext uri="{FF2B5EF4-FFF2-40B4-BE49-F238E27FC236}">
                <a16:creationId xmlns:a16="http://schemas.microsoft.com/office/drawing/2014/main" id="{AD8837A1-723A-8427-6D07-11D76DA8C514}"/>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19</a:t>
            </a:fld>
            <a:endParaRPr lang="en-US" dirty="0"/>
          </a:p>
        </p:txBody>
      </p:sp>
      <p:pic>
        <p:nvPicPr>
          <p:cNvPr id="7" name="Picture 6">
            <a:extLst>
              <a:ext uri="{FF2B5EF4-FFF2-40B4-BE49-F238E27FC236}">
                <a16:creationId xmlns:a16="http://schemas.microsoft.com/office/drawing/2014/main" id="{7BF09EEF-F72F-E9B4-46C5-64AB66424AA2}"/>
              </a:ext>
            </a:extLst>
          </p:cNvPr>
          <p:cNvPicPr>
            <a:picLocks noChangeAspect="1"/>
          </p:cNvPicPr>
          <p:nvPr/>
        </p:nvPicPr>
        <p:blipFill>
          <a:blip r:embed="rId3"/>
          <a:stretch>
            <a:fillRect/>
          </a:stretch>
        </p:blipFill>
        <p:spPr>
          <a:xfrm>
            <a:off x="4992624" y="959358"/>
            <a:ext cx="5048250" cy="5048250"/>
          </a:xfrm>
          <a:prstGeom prst="rect">
            <a:avLst/>
          </a:prstGeom>
        </p:spPr>
      </p:pic>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D03E2E8B-F682-B34D-0008-60F5E7DD1DD3}"/>
                  </a:ext>
                </a:extLst>
              </p14:cNvPr>
              <p14:cNvContentPartPr/>
              <p14:nvPr/>
            </p14:nvContentPartPr>
            <p14:xfrm>
              <a:off x="7148949" y="3054148"/>
              <a:ext cx="693000" cy="848160"/>
            </p14:xfrm>
          </p:contentPart>
        </mc:Choice>
        <mc:Fallback xmlns="">
          <p:pic>
            <p:nvPicPr>
              <p:cNvPr id="12" name="Ink 11">
                <a:extLst>
                  <a:ext uri="{FF2B5EF4-FFF2-40B4-BE49-F238E27FC236}">
                    <a16:creationId xmlns:a16="http://schemas.microsoft.com/office/drawing/2014/main" id="{D03E2E8B-F682-B34D-0008-60F5E7DD1DD3}"/>
                  </a:ext>
                </a:extLst>
              </p:cNvPr>
              <p:cNvPicPr/>
              <p:nvPr/>
            </p:nvPicPr>
            <p:blipFill>
              <a:blip r:embed="rId5"/>
              <a:stretch>
                <a:fillRect/>
              </a:stretch>
            </p:blipFill>
            <p:spPr>
              <a:xfrm>
                <a:off x="7085949" y="2991508"/>
                <a:ext cx="818640" cy="973800"/>
              </a:xfrm>
              <a:prstGeom prst="rect">
                <a:avLst/>
              </a:prstGeom>
            </p:spPr>
          </p:pic>
        </mc:Fallback>
      </mc:AlternateContent>
    </p:spTree>
    <p:extLst>
      <p:ext uri="{BB962C8B-B14F-4D97-AF65-F5344CB8AC3E}">
        <p14:creationId xmlns:p14="http://schemas.microsoft.com/office/powerpoint/2010/main" val="1137997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1078992" y="850392"/>
            <a:ext cx="3913632" cy="4800600"/>
          </a:xfrm>
          <a:noFill/>
        </p:spPr>
        <p:txBody>
          <a:bodyPr anchor="ctr">
            <a:noAutofit/>
          </a:bodyPr>
          <a:lstStyle/>
          <a:p>
            <a:r>
              <a:rPr lang="en-US" dirty="0"/>
              <a:t>Agenda</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5358384" y="1965960"/>
            <a:ext cx="4050792" cy="2953512"/>
          </a:xfrm>
          <a:noFill/>
        </p:spPr>
        <p:txBody>
          <a:bodyPr>
            <a:noAutofit/>
          </a:bodyPr>
          <a:lstStyle/>
          <a:p>
            <a:r>
              <a:rPr lang="en-US" dirty="0"/>
              <a:t>Introduction</a:t>
            </a:r>
          </a:p>
          <a:p>
            <a:r>
              <a:rPr lang="en-US" dirty="0"/>
              <a:t>Problem definition</a:t>
            </a:r>
          </a:p>
          <a:p>
            <a:r>
              <a:rPr lang="en-US" dirty="0"/>
              <a:t>methodology</a:t>
            </a:r>
          </a:p>
          <a:p>
            <a:r>
              <a:rPr lang="en-US" dirty="0"/>
              <a:t>results</a:t>
            </a:r>
          </a:p>
          <a:p>
            <a:r>
              <a:rPr lang="en-US" dirty="0"/>
              <a:t>visuals</a:t>
            </a:r>
          </a:p>
        </p:txBody>
      </p:sp>
      <p:sp>
        <p:nvSpPr>
          <p:cNvPr id="9" name="Slide Number Placeholder 8">
            <a:extLst>
              <a:ext uri="{FF2B5EF4-FFF2-40B4-BE49-F238E27FC236}">
                <a16:creationId xmlns:a16="http://schemas.microsoft.com/office/drawing/2014/main" id="{E6AA7FF5-11CA-8F71-5951-B1099396287A}"/>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2</a:t>
            </a:fld>
            <a:endParaRPr lang="en-US" dirty="0"/>
          </a:p>
        </p:txBody>
      </p:sp>
    </p:spTree>
    <p:extLst>
      <p:ext uri="{BB962C8B-B14F-4D97-AF65-F5344CB8AC3E}">
        <p14:creationId xmlns:p14="http://schemas.microsoft.com/office/powerpoint/2010/main" val="30185073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0C68E5-A481-92E1-50E7-14A774ACBA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931FAB-03DB-E6F0-CC1F-6B962CD8A666}"/>
              </a:ext>
            </a:extLst>
          </p:cNvPr>
          <p:cNvSpPr>
            <a:spLocks noGrp="1"/>
          </p:cNvSpPr>
          <p:nvPr>
            <p:ph type="ctrTitle"/>
          </p:nvPr>
        </p:nvSpPr>
        <p:spPr>
          <a:xfrm>
            <a:off x="-908304" y="-2034831"/>
            <a:ext cx="7004304" cy="3566160"/>
          </a:xfrm>
          <a:noFill/>
        </p:spPr>
        <p:txBody>
          <a:bodyPr>
            <a:noAutofit/>
          </a:bodyPr>
          <a:lstStyle/>
          <a:p>
            <a:r>
              <a:rPr lang="en-US" dirty="0"/>
              <a:t>References</a:t>
            </a:r>
          </a:p>
        </p:txBody>
      </p:sp>
      <p:sp>
        <p:nvSpPr>
          <p:cNvPr id="5" name="Subtitle 4">
            <a:extLst>
              <a:ext uri="{FF2B5EF4-FFF2-40B4-BE49-F238E27FC236}">
                <a16:creationId xmlns:a16="http://schemas.microsoft.com/office/drawing/2014/main" id="{DD5218BD-A977-7360-BB65-1CDAA7779136}"/>
              </a:ext>
            </a:extLst>
          </p:cNvPr>
          <p:cNvSpPr>
            <a:spLocks noGrp="1"/>
          </p:cNvSpPr>
          <p:nvPr>
            <p:ph type="subTitle" idx="1"/>
          </p:nvPr>
        </p:nvSpPr>
        <p:spPr>
          <a:xfrm>
            <a:off x="4855262" y="370041"/>
            <a:ext cx="7004303" cy="1161288"/>
          </a:xfrm>
        </p:spPr>
        <p:txBody>
          <a:bodyPr numCol="2" spcCol="457200"/>
          <a:lstStyle/>
          <a:p>
            <a:pPr algn="l" rtl="0" fontAlgn="base">
              <a:spcAft>
                <a:spcPts val="1000"/>
              </a:spcAft>
              <a:buFont typeface="+mj-lt"/>
              <a:buAutoNum type="arabicPeriod"/>
            </a:pPr>
            <a:r>
              <a:rPr lang="en-US" sz="1200" b="0" i="0" u="none" strike="noStrike" dirty="0">
                <a:solidFill>
                  <a:srgbClr val="222222"/>
                </a:solidFill>
                <a:effectLst/>
                <a:latin typeface="Times New Roman" panose="02020603050405020304" pitchFamily="18" charset="0"/>
              </a:rPr>
              <a:t>Bock, S., </a:t>
            </a:r>
            <a:r>
              <a:rPr lang="en-US" sz="1200" b="0" i="0" u="none" strike="noStrike" dirty="0" err="1">
                <a:solidFill>
                  <a:srgbClr val="222222"/>
                </a:solidFill>
                <a:effectLst/>
                <a:latin typeface="Times New Roman" panose="02020603050405020304" pitchFamily="18" charset="0"/>
              </a:rPr>
              <a:t>Goppold</a:t>
            </a:r>
            <a:r>
              <a:rPr lang="en-US" sz="1200" b="0" i="0" u="none" strike="noStrike" dirty="0">
                <a:solidFill>
                  <a:srgbClr val="222222"/>
                </a:solidFill>
                <a:effectLst/>
                <a:latin typeface="Times New Roman" panose="02020603050405020304" pitchFamily="18" charset="0"/>
              </a:rPr>
              <a:t>, J., &amp; </a:t>
            </a:r>
            <a:r>
              <a:rPr lang="en-US" sz="1200" b="0" i="0" u="none" strike="noStrike" dirty="0" err="1">
                <a:solidFill>
                  <a:srgbClr val="222222"/>
                </a:solidFill>
                <a:effectLst/>
                <a:latin typeface="Times New Roman" panose="02020603050405020304" pitchFamily="18" charset="0"/>
              </a:rPr>
              <a:t>Weiß</a:t>
            </a:r>
            <a:r>
              <a:rPr lang="en-US" sz="1200" b="0" i="0" u="none" strike="noStrike" dirty="0">
                <a:solidFill>
                  <a:srgbClr val="222222"/>
                </a:solidFill>
                <a:effectLst/>
                <a:latin typeface="Times New Roman" panose="02020603050405020304" pitchFamily="18" charset="0"/>
              </a:rPr>
              <a:t>, M. (2018, April 27). </a:t>
            </a:r>
            <a:r>
              <a:rPr lang="en-US" sz="1200" b="1" i="0" u="none" strike="noStrike" dirty="0">
                <a:solidFill>
                  <a:srgbClr val="222222"/>
                </a:solidFill>
                <a:effectLst/>
                <a:latin typeface="Times New Roman" panose="02020603050405020304" pitchFamily="18" charset="0"/>
              </a:rPr>
              <a:t>An improvement of the convergence proof of the ADAM-Optimizer</a:t>
            </a:r>
            <a:r>
              <a:rPr lang="en-US" sz="1200" b="0" i="0" u="none" strike="noStrike" dirty="0">
                <a:solidFill>
                  <a:srgbClr val="222222"/>
                </a:solidFill>
                <a:effectLst/>
                <a:latin typeface="Times New Roman" panose="02020603050405020304" pitchFamily="18" charset="0"/>
              </a:rPr>
              <a:t>. arXiv.org.</a:t>
            </a:r>
            <a:r>
              <a:rPr lang="en-US" sz="1200" b="0" i="0" u="none" strike="noStrike" dirty="0">
                <a:solidFill>
                  <a:srgbClr val="222222"/>
                </a:solidFill>
                <a:effectLst/>
                <a:latin typeface="Times New Roman" panose="02020603050405020304" pitchFamily="18" charset="0"/>
                <a:hlinkClick r:id="rId2"/>
              </a:rPr>
              <a:t> </a:t>
            </a:r>
            <a:r>
              <a:rPr lang="en-US" sz="1200" b="0" i="0" u="sng" strike="noStrike" dirty="0">
                <a:solidFill>
                  <a:srgbClr val="1155CC"/>
                </a:solidFill>
                <a:effectLst/>
                <a:latin typeface="Times New Roman" panose="02020603050405020304" pitchFamily="18" charset="0"/>
                <a:hlinkClick r:id="rId2"/>
              </a:rPr>
              <a:t>https://arxiv.org/abs/1804.10587</a:t>
            </a:r>
            <a:endParaRPr lang="en-US" sz="1200" b="0" i="0" u="none" strike="noStrike" dirty="0">
              <a:solidFill>
                <a:srgbClr val="222222"/>
              </a:solidFill>
              <a:effectLst/>
              <a:latin typeface="Times New Roman" panose="02020603050405020304" pitchFamily="18" charset="0"/>
            </a:endParaRPr>
          </a:p>
          <a:p>
            <a:pPr algn="l" rtl="0" fontAlgn="base">
              <a:spcAft>
                <a:spcPts val="1000"/>
              </a:spcAft>
              <a:buFont typeface="+mj-lt"/>
              <a:buAutoNum type="arabicPeriod"/>
            </a:pPr>
            <a:r>
              <a:rPr lang="en-US" sz="1200" b="0" i="0" u="none" strike="noStrike" dirty="0" err="1">
                <a:solidFill>
                  <a:srgbClr val="222222"/>
                </a:solidFill>
                <a:effectLst/>
                <a:latin typeface="Times New Roman" panose="02020603050405020304" pitchFamily="18" charset="0"/>
              </a:rPr>
              <a:t>Bushaev</a:t>
            </a:r>
            <a:r>
              <a:rPr lang="en-US" sz="1200" b="0" i="0" u="none" strike="noStrike" dirty="0">
                <a:solidFill>
                  <a:srgbClr val="222222"/>
                </a:solidFill>
                <a:effectLst/>
                <a:latin typeface="Times New Roman" panose="02020603050405020304" pitchFamily="18" charset="0"/>
              </a:rPr>
              <a:t>, V. (2018, June 21). </a:t>
            </a:r>
            <a:r>
              <a:rPr lang="en-US" sz="1200" b="1" i="0" u="none" strike="noStrike" dirty="0">
                <a:solidFill>
                  <a:srgbClr val="222222"/>
                </a:solidFill>
                <a:effectLst/>
                <a:latin typeface="Times New Roman" panose="02020603050405020304" pitchFamily="18" charset="0"/>
              </a:rPr>
              <a:t>Stochastic Gradient Descent with momentum</a:t>
            </a:r>
            <a:r>
              <a:rPr lang="en-US" sz="1200" b="0" i="0" u="none" strike="noStrike" dirty="0">
                <a:solidFill>
                  <a:srgbClr val="222222"/>
                </a:solidFill>
                <a:effectLst/>
                <a:latin typeface="Times New Roman" panose="02020603050405020304" pitchFamily="18" charset="0"/>
              </a:rPr>
              <a:t> - Towards Data Science. Medium.</a:t>
            </a:r>
            <a:r>
              <a:rPr lang="en-US" sz="1200" b="0" i="0" u="none" strike="noStrike" dirty="0">
                <a:solidFill>
                  <a:srgbClr val="222222"/>
                </a:solidFill>
                <a:effectLst/>
                <a:latin typeface="Times New Roman" panose="02020603050405020304" pitchFamily="18" charset="0"/>
                <a:hlinkClick r:id="rId3"/>
              </a:rPr>
              <a:t> </a:t>
            </a:r>
            <a:r>
              <a:rPr lang="en-US" sz="1200" b="0" i="0" u="sng" strike="noStrike" dirty="0">
                <a:solidFill>
                  <a:srgbClr val="1155CC"/>
                </a:solidFill>
                <a:effectLst/>
                <a:latin typeface="Times New Roman" panose="02020603050405020304" pitchFamily="18" charset="0"/>
                <a:hlinkClick r:id="rId3"/>
              </a:rPr>
              <a:t>https://towardsdatascience.com/stochastic-gradient-descent-with-momentum-a84097641a5d</a:t>
            </a:r>
            <a:endParaRPr lang="en-US" sz="1200" b="0" i="0" u="none" strike="noStrike" dirty="0">
              <a:solidFill>
                <a:srgbClr val="222222"/>
              </a:solidFill>
              <a:effectLst/>
              <a:latin typeface="Times New Roman" panose="02020603050405020304" pitchFamily="18" charset="0"/>
            </a:endParaRPr>
          </a:p>
          <a:p>
            <a:pPr algn="l" rtl="0" fontAlgn="base">
              <a:spcAft>
                <a:spcPts val="1000"/>
              </a:spcAft>
              <a:buFont typeface="+mj-lt"/>
              <a:buAutoNum type="arabicPeriod"/>
            </a:pPr>
            <a:r>
              <a:rPr lang="en-US" sz="1200" b="0" i="0" u="none" strike="noStrike" dirty="0">
                <a:solidFill>
                  <a:srgbClr val="222222"/>
                </a:solidFill>
                <a:effectLst/>
                <a:latin typeface="Times New Roman" panose="02020603050405020304" pitchFamily="18" charset="0"/>
              </a:rPr>
              <a:t>Cutkosky, A., &amp; Mehta, H. (2020, November 21). </a:t>
            </a:r>
            <a:r>
              <a:rPr lang="en-US" sz="1200" b="1" i="0" u="none" strike="noStrike" dirty="0">
                <a:solidFill>
                  <a:srgbClr val="222222"/>
                </a:solidFill>
                <a:effectLst/>
                <a:latin typeface="Times New Roman" panose="02020603050405020304" pitchFamily="18" charset="0"/>
              </a:rPr>
              <a:t>Momentum improves normalized SGD</a:t>
            </a:r>
            <a:r>
              <a:rPr lang="en-US" sz="1200" b="0" i="0" u="none" strike="noStrike" dirty="0">
                <a:solidFill>
                  <a:srgbClr val="222222"/>
                </a:solidFill>
                <a:effectLst/>
                <a:latin typeface="Times New Roman" panose="02020603050405020304" pitchFamily="18" charset="0"/>
              </a:rPr>
              <a:t>. PMLR.</a:t>
            </a:r>
            <a:r>
              <a:rPr lang="en-US" sz="1200" b="0" i="0" u="none" strike="noStrike" dirty="0">
                <a:solidFill>
                  <a:srgbClr val="222222"/>
                </a:solidFill>
                <a:effectLst/>
                <a:latin typeface="Times New Roman" panose="02020603050405020304" pitchFamily="18" charset="0"/>
                <a:hlinkClick r:id="rId4"/>
              </a:rPr>
              <a:t> </a:t>
            </a:r>
            <a:r>
              <a:rPr lang="en-US" sz="1200" b="0" i="0" u="sng" strike="noStrike" dirty="0">
                <a:solidFill>
                  <a:srgbClr val="1155CC"/>
                </a:solidFill>
                <a:effectLst/>
                <a:latin typeface="Times New Roman" panose="02020603050405020304" pitchFamily="18" charset="0"/>
                <a:hlinkClick r:id="rId4"/>
              </a:rPr>
              <a:t>https://proceedings.mlr.press/v119/cutkosky20b.html</a:t>
            </a:r>
            <a:endParaRPr lang="en-US" sz="1200" b="0" i="0" u="none" strike="noStrike" dirty="0">
              <a:solidFill>
                <a:srgbClr val="222222"/>
              </a:solidFill>
              <a:effectLst/>
              <a:latin typeface="Times New Roman" panose="02020603050405020304" pitchFamily="18" charset="0"/>
            </a:endParaRPr>
          </a:p>
          <a:p>
            <a:pPr algn="l" rtl="0" fontAlgn="base">
              <a:spcAft>
                <a:spcPts val="1000"/>
              </a:spcAft>
              <a:buFont typeface="+mj-lt"/>
              <a:buAutoNum type="arabicPeriod"/>
            </a:pPr>
            <a:r>
              <a:rPr lang="en-US" sz="1200" b="0" i="0" u="none" strike="noStrike" dirty="0">
                <a:solidFill>
                  <a:srgbClr val="222222"/>
                </a:solidFill>
                <a:effectLst/>
                <a:latin typeface="Times New Roman" panose="02020603050405020304" pitchFamily="18" charset="0"/>
              </a:rPr>
              <a:t>Goodfellow, I., Bengio, Y., &amp; Courville, A. (2016). </a:t>
            </a:r>
            <a:r>
              <a:rPr lang="en-US" sz="1200" b="1" i="0" u="none" strike="noStrike" dirty="0">
                <a:solidFill>
                  <a:srgbClr val="222222"/>
                </a:solidFill>
                <a:effectLst/>
                <a:latin typeface="Times New Roman" panose="02020603050405020304" pitchFamily="18" charset="0"/>
              </a:rPr>
              <a:t>Deep learning</a:t>
            </a:r>
            <a:r>
              <a:rPr lang="en-US" sz="1200" b="0" i="0" u="none" strike="noStrike" dirty="0">
                <a:solidFill>
                  <a:srgbClr val="222222"/>
                </a:solidFill>
                <a:effectLst/>
                <a:latin typeface="Times New Roman" panose="02020603050405020304" pitchFamily="18" charset="0"/>
              </a:rPr>
              <a:t>. MIT Press.</a:t>
            </a:r>
          </a:p>
          <a:p>
            <a:pPr algn="l" rtl="0" fontAlgn="base">
              <a:spcAft>
                <a:spcPts val="1000"/>
              </a:spcAft>
              <a:buFont typeface="+mj-lt"/>
              <a:buAutoNum type="arabicPeriod"/>
            </a:pPr>
            <a:r>
              <a:rPr lang="en-US" sz="1200" b="0" i="0" u="none" strike="noStrike" dirty="0">
                <a:solidFill>
                  <a:srgbClr val="222222"/>
                </a:solidFill>
                <a:effectLst/>
                <a:latin typeface="Times New Roman" panose="02020603050405020304" pitchFamily="18" charset="0"/>
              </a:rPr>
              <a:t>Learning optimizers in deep learning made simple. (2024, October 28). </a:t>
            </a:r>
            <a:r>
              <a:rPr lang="en-US" sz="1200" b="0" i="0" u="none" strike="noStrike" dirty="0" err="1">
                <a:solidFill>
                  <a:srgbClr val="222222"/>
                </a:solidFill>
                <a:effectLst/>
                <a:latin typeface="Times New Roman" panose="02020603050405020304" pitchFamily="18" charset="0"/>
              </a:rPr>
              <a:t>ProjectPro</a:t>
            </a:r>
            <a:r>
              <a:rPr lang="en-US" sz="1200" b="0" i="0" u="none" strike="noStrike" dirty="0">
                <a:solidFill>
                  <a:srgbClr val="222222"/>
                </a:solidFill>
                <a:effectLst/>
                <a:latin typeface="Times New Roman" panose="02020603050405020304" pitchFamily="18" charset="0"/>
              </a:rPr>
              <a:t>.</a:t>
            </a:r>
            <a:r>
              <a:rPr lang="en-US" sz="1200" b="0" i="0" u="none" strike="noStrike" dirty="0">
                <a:solidFill>
                  <a:srgbClr val="222222"/>
                </a:solidFill>
                <a:effectLst/>
                <a:latin typeface="Times New Roman" panose="02020603050405020304" pitchFamily="18" charset="0"/>
                <a:hlinkClick r:id="rId5"/>
              </a:rPr>
              <a:t> </a:t>
            </a:r>
            <a:r>
              <a:rPr lang="en-US" sz="1200" b="0" i="0" u="sng" strike="noStrike" dirty="0">
                <a:solidFill>
                  <a:srgbClr val="1155CC"/>
                </a:solidFill>
                <a:effectLst/>
                <a:latin typeface="Times New Roman" panose="02020603050405020304" pitchFamily="18" charset="0"/>
                <a:hlinkClick r:id="rId5"/>
              </a:rPr>
              <a:t>https://www.projectpro.io/article/optimizers-in-deep-learning/983</a:t>
            </a:r>
            <a:endParaRPr lang="en-US" sz="1200" b="0" i="0" u="none" strike="noStrike" dirty="0">
              <a:solidFill>
                <a:srgbClr val="222222"/>
              </a:solidFill>
              <a:effectLst/>
              <a:latin typeface="Times New Roman" panose="02020603050405020304" pitchFamily="18" charset="0"/>
            </a:endParaRPr>
          </a:p>
          <a:p>
            <a:pPr algn="l" rtl="0" fontAlgn="base">
              <a:spcAft>
                <a:spcPts val="1000"/>
              </a:spcAft>
              <a:buFont typeface="+mj-lt"/>
              <a:buAutoNum type="arabicPeriod"/>
            </a:pPr>
            <a:r>
              <a:rPr lang="en-US" sz="1200" b="0" i="0" u="none" strike="noStrike" dirty="0">
                <a:solidFill>
                  <a:srgbClr val="222222"/>
                </a:solidFill>
                <a:effectLst/>
                <a:latin typeface="Times New Roman" panose="02020603050405020304" pitchFamily="18" charset="0"/>
              </a:rPr>
              <a:t>Optimizers: Maximizing accuracy, speed, and efficiency in deep learning. (2024, June 25). </a:t>
            </a:r>
            <a:r>
              <a:rPr lang="en-US" sz="1200" b="0" i="0" u="none" strike="noStrike" dirty="0" err="1">
                <a:solidFill>
                  <a:srgbClr val="222222"/>
                </a:solidFill>
                <a:effectLst/>
                <a:latin typeface="Times New Roman" panose="02020603050405020304" pitchFamily="18" charset="0"/>
              </a:rPr>
              <a:t>CloudThat</a:t>
            </a:r>
            <a:r>
              <a:rPr lang="en-US" sz="1200" b="0" i="0" u="none" strike="noStrike" dirty="0">
                <a:solidFill>
                  <a:srgbClr val="222222"/>
                </a:solidFill>
                <a:effectLst/>
                <a:latin typeface="Times New Roman" panose="02020603050405020304" pitchFamily="18" charset="0"/>
              </a:rPr>
              <a:t> Resources.</a:t>
            </a:r>
            <a:r>
              <a:rPr lang="en-US" sz="1200" b="0" i="0" u="none" strike="noStrike" dirty="0">
                <a:solidFill>
                  <a:srgbClr val="222222"/>
                </a:solidFill>
                <a:effectLst/>
                <a:latin typeface="Times New Roman" panose="02020603050405020304" pitchFamily="18" charset="0"/>
                <a:hlinkClick r:id="rId6"/>
              </a:rPr>
              <a:t> </a:t>
            </a:r>
            <a:r>
              <a:rPr lang="en-US" sz="1200" b="0" i="0" u="sng" strike="noStrike" dirty="0">
                <a:solidFill>
                  <a:srgbClr val="1155CC"/>
                </a:solidFill>
                <a:effectLst/>
                <a:latin typeface="Times New Roman" panose="02020603050405020304" pitchFamily="18" charset="0"/>
                <a:hlinkClick r:id="rId6"/>
              </a:rPr>
              <a:t>https://www.cloudthat.com/resources/blog/optimizers-maximizing-accuracy-speed-and-efficiency-in-deep-learning</a:t>
            </a:r>
            <a:endParaRPr lang="en-US" sz="1200" b="0" i="0" u="none" strike="noStrike" dirty="0">
              <a:solidFill>
                <a:srgbClr val="222222"/>
              </a:solidFill>
              <a:effectLst/>
              <a:latin typeface="Times New Roman" panose="02020603050405020304" pitchFamily="18" charset="0"/>
            </a:endParaRPr>
          </a:p>
          <a:p>
            <a:pPr algn="l" rtl="0" fontAlgn="base">
              <a:buFont typeface="+mj-lt"/>
              <a:buAutoNum type="arabicPeriod"/>
            </a:pPr>
            <a:r>
              <a:rPr lang="en-US" sz="1200" b="0" i="0" u="none" strike="noStrike" dirty="0">
                <a:solidFill>
                  <a:srgbClr val="000000"/>
                </a:solidFill>
                <a:effectLst/>
                <a:latin typeface="Times New Roman" panose="02020603050405020304" pitchFamily="18" charset="0"/>
              </a:rPr>
              <a:t>S. Boyd and L. </a:t>
            </a:r>
            <a:r>
              <a:rPr lang="en-US" sz="1200" b="0" i="0" u="none" strike="noStrike" dirty="0" err="1">
                <a:solidFill>
                  <a:srgbClr val="000000"/>
                </a:solidFill>
                <a:effectLst/>
                <a:latin typeface="Times New Roman" panose="02020603050405020304" pitchFamily="18" charset="0"/>
              </a:rPr>
              <a:t>Vandenberghe</a:t>
            </a:r>
            <a:r>
              <a:rPr lang="en-US" sz="1200" b="0" i="0" u="none" strike="noStrike" dirty="0">
                <a:solidFill>
                  <a:srgbClr val="000000"/>
                </a:solidFill>
                <a:effectLst/>
                <a:latin typeface="Times New Roman" panose="02020603050405020304" pitchFamily="18" charset="0"/>
              </a:rPr>
              <a:t>,</a:t>
            </a:r>
            <a:r>
              <a:rPr lang="en-US" sz="1200" b="1" i="0" u="none" strike="noStrike" dirty="0">
                <a:solidFill>
                  <a:srgbClr val="000000"/>
                </a:solidFill>
                <a:effectLst/>
                <a:latin typeface="Times New Roman" panose="02020603050405020304" pitchFamily="18" charset="0"/>
              </a:rPr>
              <a:t> Convex Optimization</a:t>
            </a:r>
            <a:r>
              <a:rPr lang="en-US" sz="1200" b="0" i="0" u="none" strike="noStrike" dirty="0">
                <a:solidFill>
                  <a:srgbClr val="000000"/>
                </a:solidFill>
                <a:effectLst/>
                <a:latin typeface="Times New Roman" panose="02020603050405020304" pitchFamily="18" charset="0"/>
              </a:rPr>
              <a:t>. Cambridge, UK: Cambridge University Press, 2004.</a:t>
            </a:r>
            <a:endParaRPr lang="en-US" sz="1200" b="0" i="0" u="none" strike="noStrike" dirty="0">
              <a:solidFill>
                <a:srgbClr val="222222"/>
              </a:solidFill>
              <a:effectLst/>
              <a:latin typeface="Times New Roman" panose="02020603050405020304" pitchFamily="18" charset="0"/>
            </a:endParaRPr>
          </a:p>
          <a:p>
            <a:pPr algn="l" rtl="0" fontAlgn="base">
              <a:spcAft>
                <a:spcPts val="1000"/>
              </a:spcAft>
              <a:buFont typeface="+mj-lt"/>
              <a:buAutoNum type="arabicPeriod"/>
            </a:pPr>
            <a:r>
              <a:rPr lang="en-US" sz="1200" b="0" i="0" u="none" strike="noStrike" dirty="0">
                <a:solidFill>
                  <a:srgbClr val="222222"/>
                </a:solidFill>
                <a:effectLst/>
                <a:latin typeface="Times New Roman" panose="02020603050405020304" pitchFamily="18" charset="0"/>
              </a:rPr>
              <a:t>“SGD with Momentum Explained,” Papers with Code. [Online]. Available: </a:t>
            </a:r>
            <a:r>
              <a:rPr lang="en-US" sz="1200" b="0" i="0" u="sng" strike="noStrike" dirty="0">
                <a:solidFill>
                  <a:srgbClr val="1155CC"/>
                </a:solidFill>
                <a:effectLst/>
                <a:latin typeface="Times New Roman" panose="02020603050405020304" pitchFamily="18" charset="0"/>
                <a:hlinkClick r:id="rId7"/>
              </a:rPr>
              <a:t>https://paperswithcode.com/method/sgd-with-momentum</a:t>
            </a:r>
            <a:r>
              <a:rPr lang="en-US" sz="1200" b="0" i="0" u="none" strike="noStrike" dirty="0">
                <a:solidFill>
                  <a:srgbClr val="222222"/>
                </a:solidFill>
                <a:effectLst/>
                <a:latin typeface="Times New Roman" panose="02020603050405020304" pitchFamily="18" charset="0"/>
              </a:rPr>
              <a:t> [Accessed: Dec. 31, 2024]</a:t>
            </a:r>
          </a:p>
          <a:p>
            <a:pPr algn="l" rtl="0" fontAlgn="base">
              <a:spcBef>
                <a:spcPts val="1200"/>
              </a:spcBef>
              <a:spcAft>
                <a:spcPts val="1000"/>
              </a:spcAft>
              <a:buFont typeface="+mj-lt"/>
              <a:buAutoNum type="arabicPeriod"/>
            </a:pPr>
            <a:r>
              <a:rPr lang="en-US" sz="1200" b="0" i="0" u="none" strike="noStrike" dirty="0">
                <a:solidFill>
                  <a:srgbClr val="222222"/>
                </a:solidFill>
                <a:effectLst/>
                <a:latin typeface="Times New Roman" panose="02020603050405020304" pitchFamily="18" charset="0"/>
              </a:rPr>
              <a:t>Ruder, S. (2016, September 15). </a:t>
            </a:r>
            <a:r>
              <a:rPr lang="en-US" sz="1200" b="1" i="0" u="none" strike="noStrike" dirty="0">
                <a:solidFill>
                  <a:srgbClr val="222222"/>
                </a:solidFill>
                <a:effectLst/>
                <a:latin typeface="Times New Roman" panose="02020603050405020304" pitchFamily="18" charset="0"/>
              </a:rPr>
              <a:t>An overview of gradient descent optimization algorithms</a:t>
            </a:r>
            <a:r>
              <a:rPr lang="en-US" sz="1200" b="0" i="0" u="none" strike="noStrike" dirty="0">
                <a:solidFill>
                  <a:srgbClr val="222222"/>
                </a:solidFill>
                <a:effectLst/>
                <a:latin typeface="Times New Roman" panose="02020603050405020304" pitchFamily="18" charset="0"/>
              </a:rPr>
              <a:t>. arXiv.org.</a:t>
            </a:r>
            <a:r>
              <a:rPr lang="en-US" sz="1200" b="0" i="0" u="none" strike="noStrike" dirty="0">
                <a:solidFill>
                  <a:srgbClr val="222222"/>
                </a:solidFill>
                <a:effectLst/>
                <a:latin typeface="Times New Roman" panose="02020603050405020304" pitchFamily="18" charset="0"/>
                <a:hlinkClick r:id="rId8"/>
              </a:rPr>
              <a:t> </a:t>
            </a:r>
            <a:r>
              <a:rPr lang="en-US" sz="1200" b="0" i="0" u="sng" strike="noStrike" dirty="0">
                <a:solidFill>
                  <a:srgbClr val="1155CC"/>
                </a:solidFill>
                <a:effectLst/>
                <a:latin typeface="Times New Roman" panose="02020603050405020304" pitchFamily="18" charset="0"/>
                <a:hlinkClick r:id="rId8"/>
              </a:rPr>
              <a:t>https://arxiv.org/abs/1609.04747</a:t>
            </a:r>
            <a:endParaRPr lang="en-US" sz="1200" b="0" i="0" u="none" strike="noStrike" dirty="0">
              <a:solidFill>
                <a:srgbClr val="222222"/>
              </a:solidFill>
              <a:effectLst/>
              <a:latin typeface="Times New Roman" panose="02020603050405020304" pitchFamily="18" charset="0"/>
            </a:endParaRPr>
          </a:p>
          <a:p>
            <a:pPr algn="l" rtl="0" fontAlgn="base">
              <a:spcAft>
                <a:spcPts val="1000"/>
              </a:spcAft>
              <a:buFont typeface="+mj-lt"/>
              <a:buAutoNum type="arabicPeriod"/>
            </a:pPr>
            <a:r>
              <a:rPr lang="en-US" sz="1200" b="0" i="0" u="none" strike="noStrike" dirty="0">
                <a:solidFill>
                  <a:srgbClr val="000000"/>
                </a:solidFill>
                <a:effectLst/>
                <a:latin typeface="Times New Roman" panose="02020603050405020304" pitchFamily="18" charset="0"/>
              </a:rPr>
              <a:t>"Optimization: Stochastic Gradient Descent," CS231n: Convolutional Neural Networks for Visual Recognition, Stanford University. [Online]. Available: </a:t>
            </a:r>
            <a:r>
              <a:rPr lang="en-US" sz="1200" b="0" i="0" u="sng" strike="noStrike" dirty="0">
                <a:solidFill>
                  <a:srgbClr val="1155CC"/>
                </a:solidFill>
                <a:effectLst/>
                <a:latin typeface="Times New Roman" panose="02020603050405020304" pitchFamily="18" charset="0"/>
                <a:hlinkClick r:id="rId9"/>
              </a:rPr>
              <a:t>https://cs231n.github.io/optimization-1</a:t>
            </a:r>
            <a:r>
              <a:rPr lang="en-US" sz="1200" b="0" i="0" u="none" strike="noStrike" dirty="0">
                <a:solidFill>
                  <a:srgbClr val="000000"/>
                </a:solidFill>
                <a:effectLst/>
                <a:latin typeface="Times New Roman" panose="02020603050405020304" pitchFamily="18" charset="0"/>
              </a:rPr>
              <a:t>. [Accessed: Dec. 31, 2024].</a:t>
            </a:r>
            <a:endParaRPr lang="en-US" sz="1200" b="0" i="0" u="none" strike="noStrike" dirty="0">
              <a:solidFill>
                <a:srgbClr val="222222"/>
              </a:solidFill>
              <a:effectLst/>
              <a:latin typeface="Times New Roman" panose="02020603050405020304" pitchFamily="18" charset="0"/>
            </a:endParaRPr>
          </a:p>
          <a:p>
            <a:pPr algn="l"/>
            <a:r>
              <a:rPr lang="en-US" sz="1200" b="0" i="0" u="none" strike="noStrike" dirty="0">
                <a:solidFill>
                  <a:srgbClr val="000000"/>
                </a:solidFill>
                <a:effectLst/>
                <a:latin typeface="Times New Roman" panose="02020603050405020304" pitchFamily="18" charset="0"/>
              </a:rPr>
              <a:t>11.J. Brownlee, "Adam Optimization from Scratch," Machine Learning Mastery. [Online]. Available: </a:t>
            </a:r>
            <a:r>
              <a:rPr lang="en-US" sz="1200" b="0" i="0" u="sng" strike="noStrike" dirty="0">
                <a:solidFill>
                  <a:srgbClr val="1155CC"/>
                </a:solidFill>
                <a:effectLst/>
                <a:latin typeface="Times New Roman" panose="02020603050405020304" pitchFamily="18" charset="0"/>
                <a:hlinkClick r:id="rId10"/>
              </a:rPr>
              <a:t>https://machinelearningmastery.com/adam-optimization-from-scratch</a:t>
            </a:r>
            <a:r>
              <a:rPr lang="en-US" sz="1200" b="0" i="0" u="none" strike="noStrike" dirty="0">
                <a:solidFill>
                  <a:srgbClr val="000000"/>
                </a:solidFill>
                <a:effectLst/>
                <a:latin typeface="Times New Roman" panose="02020603050405020304" pitchFamily="18" charset="0"/>
              </a:rPr>
              <a:t>. [Accessed: Dec. 31, 2024].</a:t>
            </a:r>
            <a:endParaRPr lang="en-US" sz="1200" dirty="0"/>
          </a:p>
        </p:txBody>
      </p:sp>
    </p:spTree>
    <p:extLst>
      <p:ext uri="{BB962C8B-B14F-4D97-AF65-F5344CB8AC3E}">
        <p14:creationId xmlns:p14="http://schemas.microsoft.com/office/powerpoint/2010/main" val="826406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A0D7AA-8A21-B977-56ED-94406F29957C}"/>
              </a:ext>
            </a:extLst>
          </p:cNvPr>
          <p:cNvSpPr>
            <a:spLocks noGrp="1"/>
          </p:cNvSpPr>
          <p:nvPr>
            <p:ph type="ctrTitle"/>
          </p:nvPr>
        </p:nvSpPr>
        <p:spPr>
          <a:xfrm>
            <a:off x="1139952" y="1369684"/>
            <a:ext cx="9912096" cy="2743200"/>
          </a:xfrm>
          <a:noFill/>
        </p:spPr>
        <p:txBody>
          <a:bodyPr anchor="b">
            <a:noAutofit/>
          </a:bodyPr>
          <a:lstStyle/>
          <a:p>
            <a:r>
              <a:rPr lang="en-US" dirty="0"/>
              <a:t>Thank you</a:t>
            </a:r>
          </a:p>
        </p:txBody>
      </p:sp>
    </p:spTree>
    <p:extLst>
      <p:ext uri="{BB962C8B-B14F-4D97-AF65-F5344CB8AC3E}">
        <p14:creationId xmlns:p14="http://schemas.microsoft.com/office/powerpoint/2010/main" val="3751616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877824" y="1325880"/>
            <a:ext cx="10460736" cy="2286000"/>
          </a:xfrm>
          <a:noFill/>
        </p:spPr>
        <p:txBody>
          <a:bodyPr>
            <a:noAutofit/>
          </a:bodyPr>
          <a:lstStyle/>
          <a:p>
            <a:r>
              <a:rPr lang="en-US" dirty="0"/>
              <a:t>Introduction</a:t>
            </a:r>
          </a:p>
        </p:txBody>
      </p:sp>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xfrm>
            <a:off x="877824" y="3749040"/>
            <a:ext cx="10460736" cy="2286000"/>
          </a:xfrm>
          <a:noFill/>
        </p:spPr>
        <p:txBody>
          <a:bodyPr>
            <a:noAutofit/>
          </a:bodyPr>
          <a:lstStyle/>
          <a:p>
            <a:r>
              <a:rPr lang="en-US" dirty="0"/>
              <a:t>SGD, Momentum-based,  Adaptive Optimizers</a:t>
            </a:r>
          </a:p>
        </p:txBody>
      </p:sp>
    </p:spTree>
    <p:extLst>
      <p:ext uri="{BB962C8B-B14F-4D97-AF65-F5344CB8AC3E}">
        <p14:creationId xmlns:p14="http://schemas.microsoft.com/office/powerpoint/2010/main" val="118503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4654296" y="27432"/>
            <a:ext cx="7004304" cy="3566160"/>
          </a:xfrm>
          <a:noFill/>
        </p:spPr>
        <p:txBody>
          <a:bodyPr>
            <a:noAutofit/>
          </a:bodyPr>
          <a:lstStyle/>
          <a:p>
            <a:r>
              <a:rPr lang="en-US" dirty="0"/>
              <a:t>Problem</a:t>
            </a:r>
          </a:p>
        </p:txBody>
      </p:sp>
      <p:sp>
        <p:nvSpPr>
          <p:cNvPr id="3" name="Subtitle 2">
            <a:extLst>
              <a:ext uri="{FF2B5EF4-FFF2-40B4-BE49-F238E27FC236}">
                <a16:creationId xmlns:a16="http://schemas.microsoft.com/office/drawing/2014/main" id="{72446868-83F0-CEEF-5E60-6D55C93B523F}"/>
              </a:ext>
            </a:extLst>
          </p:cNvPr>
          <p:cNvSpPr>
            <a:spLocks noGrp="1"/>
          </p:cNvSpPr>
          <p:nvPr>
            <p:ph type="subTitle" idx="1"/>
          </p:nvPr>
        </p:nvSpPr>
        <p:spPr>
          <a:xfrm>
            <a:off x="4654295" y="3767328"/>
            <a:ext cx="7004303" cy="1161288"/>
          </a:xfrm>
          <a:noFill/>
        </p:spPr>
        <p:txBody>
          <a:bodyPr>
            <a:noAutofit/>
          </a:bodyPr>
          <a:lstStyle/>
          <a:p>
            <a:r>
              <a:rPr lang="en-US" dirty="0"/>
              <a:t>Choosing the right optimizer for the task</a:t>
            </a:r>
          </a:p>
        </p:txBody>
      </p:sp>
    </p:spTree>
    <p:extLst>
      <p:ext uri="{BB962C8B-B14F-4D97-AF65-F5344CB8AC3E}">
        <p14:creationId xmlns:p14="http://schemas.microsoft.com/office/powerpoint/2010/main" val="1371737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21594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1078992" y="365760"/>
            <a:ext cx="10506456" cy="1655064"/>
          </a:xfrm>
          <a:noFill/>
        </p:spPr>
        <p:txBody>
          <a:bodyPr>
            <a:noAutofit/>
          </a:bodyPr>
          <a:lstStyle/>
          <a:p>
            <a:r>
              <a:rPr lang="en-US" dirty="0"/>
              <a:t>Optimizers </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1097280" y="2432304"/>
            <a:ext cx="3108960" cy="3412370"/>
          </a:xfrm>
          <a:noFill/>
        </p:spPr>
        <p:txBody>
          <a:bodyPr vert="horz" lIns="91440" tIns="45720" rIns="91440" bIns="45720" rtlCol="0" anchor="t">
            <a:normAutofit/>
          </a:bodyPr>
          <a:lstStyle/>
          <a:p>
            <a:r>
              <a:rPr lang="en-US" dirty="0"/>
              <a:t>We will be discussing 3 of the most popular optimizers</a:t>
            </a:r>
          </a:p>
          <a:p>
            <a:r>
              <a:rPr lang="en-US" dirty="0"/>
              <a:t>Each solving a problem with the last and improving upon it</a:t>
            </a:r>
          </a:p>
          <a:p>
            <a:r>
              <a:rPr lang="en-US" dirty="0"/>
              <a:t>Discussing each one will help us answer the question from earlier</a:t>
            </a:r>
          </a:p>
        </p:txBody>
      </p:sp>
      <p:graphicFrame>
        <p:nvGraphicFramePr>
          <p:cNvPr id="14" name="Content Placeholder 13" descr="A timeline of the product launch">
            <a:extLst>
              <a:ext uri="{FF2B5EF4-FFF2-40B4-BE49-F238E27FC236}">
                <a16:creationId xmlns:a16="http://schemas.microsoft.com/office/drawing/2014/main" id="{A7FD81E4-2CEB-1301-59FF-81509B86E571}"/>
              </a:ext>
            </a:extLst>
          </p:cNvPr>
          <p:cNvGraphicFramePr>
            <a:graphicFrameLocks noGrp="1"/>
          </p:cNvGraphicFramePr>
          <p:nvPr>
            <p:ph sz="half" idx="2"/>
            <p:extLst>
              <p:ext uri="{D42A27DB-BD31-4B8C-83A1-F6EECF244321}">
                <p14:modId xmlns:p14="http://schemas.microsoft.com/office/powerpoint/2010/main" val="1558477336"/>
              </p:ext>
            </p:extLst>
          </p:nvPr>
        </p:nvGraphicFramePr>
        <p:xfrm>
          <a:off x="4737100" y="1920875"/>
          <a:ext cx="6619875" cy="39131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1" name="Slide Number Placeholder 20">
            <a:extLst>
              <a:ext uri="{FF2B5EF4-FFF2-40B4-BE49-F238E27FC236}">
                <a16:creationId xmlns:a16="http://schemas.microsoft.com/office/drawing/2014/main" id="{E39E6080-E7F0-678F-65B9-B64B99BDF328}"/>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5</a:t>
            </a:fld>
            <a:endParaRPr lang="en-US" dirty="0"/>
          </a:p>
        </p:txBody>
      </p:sp>
    </p:spTree>
    <p:extLst>
      <p:ext uri="{BB962C8B-B14F-4D97-AF65-F5344CB8AC3E}">
        <p14:creationId xmlns:p14="http://schemas.microsoft.com/office/powerpoint/2010/main" val="2737241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612648" y="1600200"/>
            <a:ext cx="10991088" cy="3657600"/>
          </a:xfrm>
          <a:noFill/>
        </p:spPr>
        <p:txBody>
          <a:bodyPr anchor="ctr">
            <a:noAutofit/>
          </a:bodyPr>
          <a:lstStyle/>
          <a:p>
            <a:r>
              <a:rPr lang="en-US" dirty="0"/>
              <a:t>Methodology</a:t>
            </a:r>
          </a:p>
        </p:txBody>
      </p:sp>
    </p:spTree>
    <p:extLst>
      <p:ext uri="{BB962C8B-B14F-4D97-AF65-F5344CB8AC3E}">
        <p14:creationId xmlns:p14="http://schemas.microsoft.com/office/powerpoint/2010/main" val="3058085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1078992" y="365760"/>
            <a:ext cx="10277856" cy="1655064"/>
          </a:xfrm>
          <a:noFill/>
        </p:spPr>
        <p:txBody>
          <a:bodyPr>
            <a:noAutofit/>
          </a:bodyPr>
          <a:lstStyle/>
          <a:p>
            <a:r>
              <a:rPr lang="en-US" dirty="0"/>
              <a:t>Stochastic Gradient Descent (SGD)</a:t>
            </a:r>
          </a:p>
        </p:txBody>
      </p:sp>
      <p:sp>
        <p:nvSpPr>
          <p:cNvPr id="8" name="Slide Number Placeholder 7">
            <a:extLst>
              <a:ext uri="{FF2B5EF4-FFF2-40B4-BE49-F238E27FC236}">
                <a16:creationId xmlns:a16="http://schemas.microsoft.com/office/drawing/2014/main" id="{093736AF-0027-E734-82A8-010D7129D046}"/>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7</a:t>
            </a:fld>
            <a:endParaRPr lang="en-US" dirty="0"/>
          </a:p>
        </p:txBody>
      </p:sp>
      <p:pic>
        <p:nvPicPr>
          <p:cNvPr id="1026" name="Picture 2">
            <a:extLst>
              <a:ext uri="{FF2B5EF4-FFF2-40B4-BE49-F238E27FC236}">
                <a16:creationId xmlns:a16="http://schemas.microsoft.com/office/drawing/2014/main" id="{E907B5B3-279D-B321-0B8F-6D4A1AE51A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1491" y="2421072"/>
            <a:ext cx="4969018" cy="20158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9609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1078992" y="365760"/>
            <a:ext cx="10277856" cy="1655064"/>
          </a:xfrm>
          <a:noFill/>
        </p:spPr>
        <p:txBody>
          <a:bodyPr>
            <a:noAutofit/>
          </a:bodyPr>
          <a:lstStyle/>
          <a:p>
            <a:r>
              <a:rPr lang="en-US" dirty="0"/>
              <a:t>SGD with Momentum</a:t>
            </a:r>
          </a:p>
        </p:txBody>
      </p:sp>
      <p:sp>
        <p:nvSpPr>
          <p:cNvPr id="13" name="Slide Number Placeholder 12">
            <a:extLst>
              <a:ext uri="{FF2B5EF4-FFF2-40B4-BE49-F238E27FC236}">
                <a16:creationId xmlns:a16="http://schemas.microsoft.com/office/drawing/2014/main" id="{9F61F934-8535-E086-C153-D48E49B98B6A}"/>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8</a:t>
            </a:fld>
            <a:endParaRPr lang="en-US" dirty="0"/>
          </a:p>
        </p:txBody>
      </p:sp>
      <p:pic>
        <p:nvPicPr>
          <p:cNvPr id="2050" name="Picture 2">
            <a:extLst>
              <a:ext uri="{FF2B5EF4-FFF2-40B4-BE49-F238E27FC236}">
                <a16:creationId xmlns:a16="http://schemas.microsoft.com/office/drawing/2014/main" id="{61A69D59-1286-6238-0535-4F69CB45BB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1964" y="2020824"/>
            <a:ext cx="5568072" cy="3821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0802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3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2744431" y="1773936"/>
            <a:ext cx="6703136" cy="1655064"/>
          </a:xfrm>
          <a:noFill/>
        </p:spPr>
        <p:txBody>
          <a:bodyPr anchor="b">
            <a:noAutofit/>
          </a:bodyPr>
          <a:lstStyle/>
          <a:p>
            <a:r>
              <a:rPr lang="en-US" dirty="0"/>
              <a:t>Adaptive Moment (ADAM)</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idx="13"/>
          </p:nvPr>
        </p:nvSpPr>
        <p:spPr>
          <a:xfrm>
            <a:off x="2962599" y="3429000"/>
            <a:ext cx="6266800" cy="1235607"/>
          </a:xfrm>
          <a:noFill/>
        </p:spPr>
        <p:txBody>
          <a:bodyPr vert="horz" lIns="91440" tIns="45720" rIns="91440" bIns="45720" rtlCol="0" anchor="t">
            <a:normAutofit/>
          </a:bodyPr>
          <a:lstStyle/>
          <a:p>
            <a:r>
              <a:rPr lang="en-US" dirty="0"/>
              <a:t>Adaptive Gradient + RMSprop + Momentum = Adam</a:t>
            </a:r>
          </a:p>
        </p:txBody>
      </p:sp>
      <p:sp>
        <p:nvSpPr>
          <p:cNvPr id="14" name="Slide Number Placeholder 13">
            <a:extLst>
              <a:ext uri="{FF2B5EF4-FFF2-40B4-BE49-F238E27FC236}">
                <a16:creationId xmlns:a16="http://schemas.microsoft.com/office/drawing/2014/main" id="{3F21905C-1BD6-BF3F-5B8B-B9AD53017014}"/>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9</a:t>
            </a:fld>
            <a:endParaRPr lang="en-US" dirty="0"/>
          </a:p>
        </p:txBody>
      </p:sp>
    </p:spTree>
    <p:extLst>
      <p:ext uri="{BB962C8B-B14F-4D97-AF65-F5344CB8AC3E}">
        <p14:creationId xmlns:p14="http://schemas.microsoft.com/office/powerpoint/2010/main" val="643777997"/>
      </p:ext>
    </p:extLst>
  </p:cSld>
  <p:clrMapOvr>
    <a:masterClrMapping/>
  </p:clrMapOvr>
</p:sld>
</file>

<file path=ppt/theme/theme1.xml><?xml version="1.0" encoding="utf-8"?>
<a:theme xmlns:a="http://schemas.openxmlformats.org/drawingml/2006/main" name="Custom">
  <a:themeElements>
    <a:clrScheme name="Blue spheres">
      <a:dk1>
        <a:srgbClr val="000000"/>
      </a:dk1>
      <a:lt1>
        <a:srgbClr val="FFFFFF"/>
      </a:lt1>
      <a:dk2>
        <a:srgbClr val="E3E7ED"/>
      </a:dk2>
      <a:lt2>
        <a:srgbClr val="E8E8E8"/>
      </a:lt2>
      <a:accent1>
        <a:srgbClr val="7673F7"/>
      </a:accent1>
      <a:accent2>
        <a:srgbClr val="B8C2FD"/>
      </a:accent2>
      <a:accent3>
        <a:srgbClr val="DFE3FC"/>
      </a:accent3>
      <a:accent4>
        <a:srgbClr val="55B3FD"/>
      </a:accent4>
      <a:accent5>
        <a:srgbClr val="99F7F7"/>
      </a:accent5>
      <a:accent6>
        <a:srgbClr val="FEE43F"/>
      </a:accent6>
      <a:hlink>
        <a:srgbClr val="467886"/>
      </a:hlink>
      <a:folHlink>
        <a:srgbClr val="96607D"/>
      </a:folHlink>
    </a:clrScheme>
    <a:fontScheme name="Custom 23">
      <a:majorFont>
        <a:latin typeface="Aptos"/>
        <a:ea typeface=""/>
        <a:cs typeface=""/>
      </a:majorFont>
      <a:minorFont>
        <a:latin typeface="Apto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4076243_win32_CP_V3" id="{81AB0711-29F9-49D0-8A73-16AF25FD4C08}" vid="{D5AD44AB-53B9-4654-A4F8-1821A28F27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Props1.xml><?xml version="1.0" encoding="utf-8"?>
<ds:datastoreItem xmlns:ds="http://schemas.openxmlformats.org/officeDocument/2006/customXml" ds:itemID="{B0C07E3D-60A7-4F4E-8208-D9CCD01982CB}">
  <ds:schemaRefs>
    <ds:schemaRef ds:uri="http://schemas.microsoft.com/sharepoint/v3/contenttype/forms"/>
  </ds:schemaRefs>
</ds:datastoreItem>
</file>

<file path=customXml/itemProps2.xml><?xml version="1.0" encoding="utf-8"?>
<ds:datastoreItem xmlns:ds="http://schemas.openxmlformats.org/officeDocument/2006/customXml" ds:itemID="{567F3CB5-3475-4129-AB60-D0C937DE910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EA9B47F-3DD8-4645-81DC-B88780643C0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Blue spheres presentation</Template>
  <TotalTime>50</TotalTime>
  <Words>556</Words>
  <Application>Microsoft Office PowerPoint</Application>
  <PresentationFormat>Widescreen</PresentationFormat>
  <Paragraphs>79</Paragraphs>
  <Slides>21</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Arial</vt:lpstr>
      <vt:lpstr>Calibri</vt:lpstr>
      <vt:lpstr>Times New Roman</vt:lpstr>
      <vt:lpstr>Custom</vt:lpstr>
      <vt:lpstr>Deep Learning Optimization: Impact of Optimizers strategies</vt:lpstr>
      <vt:lpstr>Agenda</vt:lpstr>
      <vt:lpstr>Introduction</vt:lpstr>
      <vt:lpstr>Problem</vt:lpstr>
      <vt:lpstr>Optimizers </vt:lpstr>
      <vt:lpstr>Methodology</vt:lpstr>
      <vt:lpstr>Stochastic Gradient Descent (SGD)</vt:lpstr>
      <vt:lpstr>SGD with Momentum</vt:lpstr>
      <vt:lpstr>Adaptive Moment (ADAM)</vt:lpstr>
      <vt:lpstr>Adaptive Gradient (AdaGrad)</vt:lpstr>
      <vt:lpstr>Root Mean Square propagation  (RMSprop)</vt:lpstr>
      <vt:lpstr>Merging The Techniques </vt:lpstr>
      <vt:lpstr>Results &amp; Comparisons</vt:lpstr>
      <vt:lpstr>Tensorflow Vs Custom Opt.</vt:lpstr>
      <vt:lpstr>Visualization</vt:lpstr>
      <vt:lpstr>Training Accuracy</vt:lpstr>
      <vt:lpstr>Testing Accuracy</vt:lpstr>
      <vt:lpstr>More Interactive Visuals …</vt:lpstr>
      <vt:lpstr>Want the full code?</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rosto fire</dc:creator>
  <cp:lastModifiedBy>rosto fire</cp:lastModifiedBy>
  <cp:revision>3</cp:revision>
  <dcterms:created xsi:type="dcterms:W3CDTF">2024-12-31T23:34:31Z</dcterms:created>
  <dcterms:modified xsi:type="dcterms:W3CDTF">2025-01-01T15:59:56Z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